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activeX/activeX4.xml" ContentType="application/vnd.ms-office.activeX+xml"/>
  <Override PartName="/ppt/activeX/activeX5.xml" ContentType="application/vnd.ms-office.activeX+xml"/>
  <Override PartName="/ppt/activeX/activeX6.xml" ContentType="application/vnd.ms-office.activeX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05" r:id="rId2"/>
    <p:sldId id="304" r:id="rId3"/>
    <p:sldId id="256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302" r:id="rId21"/>
    <p:sldId id="30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BD0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5" autoAdjust="0"/>
    <p:restoredTop sz="94660"/>
  </p:normalViewPr>
  <p:slideViewPr>
    <p:cSldViewPr>
      <p:cViewPr varScale="1">
        <p:scale>
          <a:sx n="81" d="100"/>
          <a:sy n="81" d="100"/>
        </p:scale>
        <p:origin x="108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2F69F6-D64D-4825-8169-7F35D0C6AE7A}" type="datetimeFigureOut">
              <a:rPr lang="en-US" smtClean="0"/>
              <a:pPr/>
              <a:t>5/23/2016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9B299-4796-4872-A188-512B038775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758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C9B299-4796-4872-A188-512B0387756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42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52CEB-F906-4617-844F-FD9B37563867}" type="datetimeFigureOut">
              <a:rPr lang="en-US" smtClean="0"/>
              <a:pPr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A60E-8421-4395-889E-A919E64F1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52CEB-F906-4617-844F-FD9B37563867}" type="datetimeFigureOut">
              <a:rPr lang="en-US" smtClean="0"/>
              <a:pPr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A60E-8421-4395-889E-A919E64F1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52CEB-F906-4617-844F-FD9B37563867}" type="datetimeFigureOut">
              <a:rPr lang="en-US" smtClean="0"/>
              <a:pPr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A60E-8421-4395-889E-A919E64F1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52CEB-F906-4617-844F-FD9B37563867}" type="datetimeFigureOut">
              <a:rPr lang="en-US" smtClean="0"/>
              <a:pPr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A60E-8421-4395-889E-A919E64F1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52CEB-F906-4617-844F-FD9B37563867}" type="datetimeFigureOut">
              <a:rPr lang="en-US" smtClean="0"/>
              <a:pPr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A60E-8421-4395-889E-A919E64F1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52CEB-F906-4617-844F-FD9B37563867}" type="datetimeFigureOut">
              <a:rPr lang="en-US" smtClean="0"/>
              <a:pPr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A60E-8421-4395-889E-A919E64F1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52CEB-F906-4617-844F-FD9B37563867}" type="datetimeFigureOut">
              <a:rPr lang="en-US" smtClean="0"/>
              <a:pPr/>
              <a:t>5/23/2016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A60E-8421-4395-889E-A919E64F1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52CEB-F906-4617-844F-FD9B37563867}" type="datetimeFigureOut">
              <a:rPr lang="en-US" smtClean="0"/>
              <a:pPr/>
              <a:t>5/23/2016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A60E-8421-4395-889E-A919E64F1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52CEB-F906-4617-844F-FD9B37563867}" type="datetimeFigureOut">
              <a:rPr lang="en-US" smtClean="0"/>
              <a:pPr/>
              <a:t>5/23/2016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A60E-8421-4395-889E-A919E64F1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52CEB-F906-4617-844F-FD9B37563867}" type="datetimeFigureOut">
              <a:rPr lang="en-US" smtClean="0"/>
              <a:pPr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A60E-8421-4395-889E-A919E64F1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52CEB-F906-4617-844F-FD9B37563867}" type="datetimeFigureOut">
              <a:rPr lang="en-US" smtClean="0"/>
              <a:pPr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BA60E-8421-4395-889E-A919E64F1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52CEB-F906-4617-844F-FD9B37563867}" type="datetimeFigureOut">
              <a:rPr lang="en-US" smtClean="0"/>
              <a:pPr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BA60E-8421-4395-889E-A919E64F1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Devyn\Downloads\jepor.mp3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Devyn\Downloads\Jeopardy%20-%20Final%20Jeopardy%201%20minute%20version.mp3" TargetMode="Externa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16.xml"/><Relationship Id="rId18" Type="http://schemas.openxmlformats.org/officeDocument/2006/relationships/slide" Target="slide20.xml"/><Relationship Id="rId3" Type="http://schemas.openxmlformats.org/officeDocument/2006/relationships/slide" Target="slide6.xml"/><Relationship Id="rId7" Type="http://schemas.openxmlformats.org/officeDocument/2006/relationships/slide" Target="slide10.xml"/><Relationship Id="rId12" Type="http://schemas.openxmlformats.org/officeDocument/2006/relationships/slide" Target="slide15.xml"/><Relationship Id="rId17" Type="http://schemas.openxmlformats.org/officeDocument/2006/relationships/slide" Target="slide4.xml"/><Relationship Id="rId2" Type="http://schemas.openxmlformats.org/officeDocument/2006/relationships/slide" Target="slide5.xml"/><Relationship Id="rId16" Type="http://schemas.openxmlformats.org/officeDocument/2006/relationships/slide" Target="slide19.xml"/><Relationship Id="rId1" Type="http://schemas.openxmlformats.org/officeDocument/2006/relationships/slideLayout" Target="../slideLayouts/slideLayout1.xml"/><Relationship Id="rId6" Type="http://schemas.openxmlformats.org/officeDocument/2006/relationships/slide" Target="slide9.xml"/><Relationship Id="rId11" Type="http://schemas.openxmlformats.org/officeDocument/2006/relationships/slide" Target="slide14.xml"/><Relationship Id="rId5" Type="http://schemas.openxmlformats.org/officeDocument/2006/relationships/slide" Target="slide8.xml"/><Relationship Id="rId15" Type="http://schemas.openxmlformats.org/officeDocument/2006/relationships/slide" Target="slide17.xml"/><Relationship Id="rId10" Type="http://schemas.openxmlformats.org/officeDocument/2006/relationships/slide" Target="slide13.xml"/><Relationship Id="rId4" Type="http://schemas.openxmlformats.org/officeDocument/2006/relationships/slide" Target="slide7.xml"/><Relationship Id="rId9" Type="http://schemas.openxmlformats.org/officeDocument/2006/relationships/slide" Target="slide12.xml"/><Relationship Id="rId14" Type="http://schemas.openxmlformats.org/officeDocument/2006/relationships/slide" Target="slide1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13" Type="http://schemas.openxmlformats.org/officeDocument/2006/relationships/image" Target="../media/image4.wmf"/><Relationship Id="rId3" Type="http://schemas.openxmlformats.org/officeDocument/2006/relationships/control" Target="../activeX/activeX2.xml"/><Relationship Id="rId7" Type="http://schemas.openxmlformats.org/officeDocument/2006/relationships/control" Target="../activeX/activeX6.xml"/><Relationship Id="rId12" Type="http://schemas.openxmlformats.org/officeDocument/2006/relationships/image" Target="../media/image3.wmf"/><Relationship Id="rId2" Type="http://schemas.openxmlformats.org/officeDocument/2006/relationships/control" Target="../activeX/activeX1.xml"/><Relationship Id="rId16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6" Type="http://schemas.openxmlformats.org/officeDocument/2006/relationships/control" Target="../activeX/activeX5.xml"/><Relationship Id="rId11" Type="http://schemas.openxmlformats.org/officeDocument/2006/relationships/image" Target="../media/image2.wmf"/><Relationship Id="rId5" Type="http://schemas.openxmlformats.org/officeDocument/2006/relationships/control" Target="../activeX/activeX4.xml"/><Relationship Id="rId15" Type="http://schemas.openxmlformats.org/officeDocument/2006/relationships/image" Target="../media/image6.wmf"/><Relationship Id="rId10" Type="http://schemas.openxmlformats.org/officeDocument/2006/relationships/slide" Target="slide20.xml"/><Relationship Id="rId4" Type="http://schemas.openxmlformats.org/officeDocument/2006/relationships/control" Target="../activeX/activeX3.xml"/><Relationship Id="rId9" Type="http://schemas.openxmlformats.org/officeDocument/2006/relationships/slide" Target="slide3.xml"/><Relationship Id="rId1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37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FBD019"/>
                </a:solidFill>
              </a:rPr>
              <a:t>2</a:t>
            </a:r>
            <a:endParaRPr lang="en-US" sz="8800" dirty="0">
              <a:solidFill>
                <a:srgbClr val="FBD019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59436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BD019"/>
                </a:solidFill>
              </a:rPr>
              <a:t>Captain C</a:t>
            </a:r>
            <a:r>
              <a:rPr lang="en-US" sz="4800" dirty="0" smtClean="0">
                <a:solidFill>
                  <a:srgbClr val="FBD019"/>
                </a:solidFill>
              </a:rPr>
              <a:t>alcium</a:t>
            </a:r>
            <a:endParaRPr lang="en-US" sz="4800" dirty="0">
              <a:solidFill>
                <a:srgbClr val="FBD019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04670" cy="646331"/>
          </a:xfrm>
          <a:prstGeom prst="rect">
            <a:avLst/>
          </a:prstGeom>
          <a:solidFill>
            <a:srgbClr val="FBD019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Show </a:t>
            </a:r>
          </a:p>
          <a:p>
            <a:pPr algn="ctr"/>
            <a:r>
              <a:rPr lang="en-US" b="1" cap="none" spc="0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Answer</a:t>
            </a:r>
            <a:endParaRPr lang="en-US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Left Arrow 6">
            <a:hlinkClick r:id="rId2" action="ppaction://hlinksldjump"/>
          </p:cNvPr>
          <p:cNvSpPr/>
          <p:nvPr/>
        </p:nvSpPr>
        <p:spPr>
          <a:xfrm>
            <a:off x="7391400" y="76200"/>
            <a:ext cx="1447800" cy="685800"/>
          </a:xfrm>
          <a:prstGeom prst="leftArrow">
            <a:avLst/>
          </a:prstGeom>
          <a:solidFill>
            <a:srgbClr val="FBD019"/>
          </a:solidFill>
          <a:ln>
            <a:solidFill>
              <a:srgbClr val="FBD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hlinkClick r:id="rId2" action="ppaction://hlinksldjump"/>
          </p:cNvPr>
          <p:cNvSpPr/>
          <p:nvPr/>
        </p:nvSpPr>
        <p:spPr>
          <a:xfrm>
            <a:off x="7543800" y="152400"/>
            <a:ext cx="1371600" cy="5334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Board</a:t>
            </a:r>
            <a:endParaRPr lang="en-US" sz="2800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8" name="Group 14"/>
          <p:cNvGrpSpPr/>
          <p:nvPr/>
        </p:nvGrpSpPr>
        <p:grpSpPr>
          <a:xfrm>
            <a:off x="7391400" y="762000"/>
            <a:ext cx="1524000" cy="685800"/>
            <a:chOff x="7391400" y="762000"/>
            <a:chExt cx="1524000" cy="685800"/>
          </a:xfrm>
        </p:grpSpPr>
        <p:sp>
          <p:nvSpPr>
            <p:cNvPr id="9" name="Left Arrow 8">
              <a:hlinkClick r:id="rId3" action="ppaction://hlinksldjump"/>
            </p:cNvPr>
            <p:cNvSpPr/>
            <p:nvPr/>
          </p:nvSpPr>
          <p:spPr>
            <a:xfrm flipH="1">
              <a:off x="7467600" y="762000"/>
              <a:ext cx="1447800" cy="685800"/>
            </a:xfrm>
            <a:prstGeom prst="leftArrow">
              <a:avLst/>
            </a:prstGeom>
            <a:solidFill>
              <a:srgbClr val="FBD019"/>
            </a:solidFill>
            <a:ln>
              <a:solidFill>
                <a:srgbClr val="FBD0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391400" y="838200"/>
              <a:ext cx="1371600" cy="53340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srgbClr val="7030A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Scores</a:t>
              </a:r>
              <a:endParaRPr lang="en-US" sz="2800" b="1" cap="none" spc="0" dirty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sp>
        <p:nvSpPr>
          <p:cNvPr id="12" name="Left Arrow 11">
            <a:hlinkClick r:id="rId3" action="ppaction://hlinksldjump"/>
          </p:cNvPr>
          <p:cNvSpPr/>
          <p:nvPr/>
        </p:nvSpPr>
        <p:spPr>
          <a:xfrm flipH="1">
            <a:off x="7467600" y="762000"/>
            <a:ext cx="1447800" cy="685800"/>
          </a:xfrm>
          <a:prstGeom prst="leftArrow">
            <a:avLst/>
          </a:prstGeom>
          <a:solidFill>
            <a:srgbClr val="FBD019"/>
          </a:solidFill>
          <a:ln>
            <a:solidFill>
              <a:srgbClr val="FBD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hlinkClick r:id="rId3" action="ppaction://hlinksldjump"/>
          </p:cNvPr>
          <p:cNvSpPr/>
          <p:nvPr/>
        </p:nvSpPr>
        <p:spPr>
          <a:xfrm>
            <a:off x="7391400" y="838200"/>
            <a:ext cx="1371600" cy="5334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Scores</a:t>
            </a:r>
            <a:endParaRPr lang="en-US" sz="2800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0" y="1600200"/>
            <a:ext cx="9144000" cy="44379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 algn="ctr">
              <a:buFont typeface="Arial" pitchFamily="34" charset="0"/>
              <a:buNone/>
            </a:pP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29718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6000" dirty="0" smtClean="0">
                <a:solidFill>
                  <a:schemeClr val="bg1"/>
                </a:solidFill>
              </a:rPr>
              <a:t>This </a:t>
            </a:r>
            <a:r>
              <a:rPr lang="en-US" sz="6000" dirty="0" smtClean="0">
                <a:solidFill>
                  <a:schemeClr val="bg1"/>
                </a:solidFill>
              </a:rPr>
              <a:t>nutrient superhero, </a:t>
            </a:r>
            <a:r>
              <a:rPr lang="en-US" sz="6000" dirty="0" smtClean="0">
                <a:solidFill>
                  <a:schemeClr val="bg1"/>
                </a:solidFill>
              </a:rPr>
              <a:t>found in the dairy group, helps you have strong bones and teeth.</a:t>
            </a:r>
          </a:p>
          <a:p>
            <a:pPr marL="914400" indent="-914400" algn="ctr">
              <a:buAutoNum type="alphaLcPeriod"/>
            </a:pPr>
            <a:endParaRPr lang="en-US" sz="4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FBD019"/>
                </a:solidFill>
              </a:rPr>
              <a:t>2</a:t>
            </a:r>
            <a:endParaRPr lang="en-US" sz="8800" dirty="0">
              <a:solidFill>
                <a:srgbClr val="FBD01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67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 smtClean="0">
                <a:solidFill>
                  <a:schemeClr val="bg1"/>
                </a:solidFill>
              </a:rPr>
              <a:t>Spinach</a:t>
            </a:r>
          </a:p>
          <a:p>
            <a:pPr marL="0" indent="0" algn="ctr">
              <a:buNone/>
            </a:pPr>
            <a:r>
              <a:rPr lang="en-US" sz="5400" dirty="0" smtClean="0">
                <a:solidFill>
                  <a:schemeClr val="bg1"/>
                </a:solidFill>
              </a:rPr>
              <a:t>Broccoli</a:t>
            </a:r>
          </a:p>
          <a:p>
            <a:pPr marL="0" indent="0" algn="ctr">
              <a:buNone/>
            </a:pPr>
            <a:r>
              <a:rPr lang="en-US" sz="5400" dirty="0" smtClean="0">
                <a:solidFill>
                  <a:schemeClr val="bg1"/>
                </a:solidFill>
              </a:rPr>
              <a:t>Carrots</a:t>
            </a:r>
          </a:p>
          <a:p>
            <a:pPr marL="0" indent="0" algn="ctr">
              <a:buNone/>
            </a:pPr>
            <a:r>
              <a:rPr lang="en-US" sz="5400" dirty="0" smtClean="0">
                <a:solidFill>
                  <a:schemeClr val="bg1"/>
                </a:solidFill>
              </a:rPr>
              <a:t>Celery</a:t>
            </a:r>
          </a:p>
          <a:p>
            <a:pPr marL="0" indent="0" algn="ctr">
              <a:buNone/>
            </a:pPr>
            <a:endParaRPr lang="en-US" sz="3500" dirty="0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57912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BD019"/>
                </a:solidFill>
              </a:rPr>
              <a:t>vegetable</a:t>
            </a:r>
            <a:endParaRPr lang="en-US" sz="4800" dirty="0">
              <a:solidFill>
                <a:srgbClr val="FBD019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04670" cy="646331"/>
          </a:xfrm>
          <a:prstGeom prst="rect">
            <a:avLst/>
          </a:prstGeom>
          <a:solidFill>
            <a:srgbClr val="FBD019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Show </a:t>
            </a:r>
          </a:p>
          <a:p>
            <a:pPr algn="ctr"/>
            <a:r>
              <a:rPr lang="en-US" b="1" cap="none" spc="0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Answer</a:t>
            </a:r>
            <a:endParaRPr lang="en-US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Left Arrow 6">
            <a:hlinkClick r:id="rId2" action="ppaction://hlinksldjump"/>
          </p:cNvPr>
          <p:cNvSpPr/>
          <p:nvPr/>
        </p:nvSpPr>
        <p:spPr>
          <a:xfrm>
            <a:off x="7391400" y="76200"/>
            <a:ext cx="1447800" cy="685800"/>
          </a:xfrm>
          <a:prstGeom prst="leftArrow">
            <a:avLst/>
          </a:prstGeom>
          <a:solidFill>
            <a:srgbClr val="FBD019"/>
          </a:solidFill>
          <a:ln>
            <a:solidFill>
              <a:srgbClr val="FBD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hlinkClick r:id="rId2" action="ppaction://hlinksldjump"/>
          </p:cNvPr>
          <p:cNvSpPr/>
          <p:nvPr/>
        </p:nvSpPr>
        <p:spPr>
          <a:xfrm>
            <a:off x="7543800" y="152400"/>
            <a:ext cx="1371600" cy="5334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Board</a:t>
            </a:r>
            <a:endParaRPr lang="en-US" sz="2800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8" name="Group 14"/>
          <p:cNvGrpSpPr/>
          <p:nvPr/>
        </p:nvGrpSpPr>
        <p:grpSpPr>
          <a:xfrm>
            <a:off x="7391400" y="762000"/>
            <a:ext cx="1524000" cy="685800"/>
            <a:chOff x="7391400" y="762000"/>
            <a:chExt cx="1524000" cy="685800"/>
          </a:xfrm>
        </p:grpSpPr>
        <p:sp>
          <p:nvSpPr>
            <p:cNvPr id="9" name="Left Arrow 8">
              <a:hlinkClick r:id="rId3" action="ppaction://hlinksldjump"/>
            </p:cNvPr>
            <p:cNvSpPr/>
            <p:nvPr/>
          </p:nvSpPr>
          <p:spPr>
            <a:xfrm flipH="1">
              <a:off x="7467600" y="762000"/>
              <a:ext cx="1447800" cy="685800"/>
            </a:xfrm>
            <a:prstGeom prst="leftArrow">
              <a:avLst/>
            </a:prstGeom>
            <a:solidFill>
              <a:srgbClr val="FBD019"/>
            </a:solidFill>
            <a:ln>
              <a:solidFill>
                <a:srgbClr val="FBD0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391400" y="838200"/>
              <a:ext cx="1371600" cy="53340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srgbClr val="7030A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Scores</a:t>
              </a:r>
              <a:endParaRPr lang="en-US" sz="2800" b="1" cap="none" spc="0" dirty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sp>
        <p:nvSpPr>
          <p:cNvPr id="12" name="Left Arrow 11">
            <a:hlinkClick r:id="rId3" action="ppaction://hlinksldjump"/>
          </p:cNvPr>
          <p:cNvSpPr/>
          <p:nvPr/>
        </p:nvSpPr>
        <p:spPr>
          <a:xfrm flipH="1">
            <a:off x="7467600" y="762000"/>
            <a:ext cx="1447800" cy="685800"/>
          </a:xfrm>
          <a:prstGeom prst="leftArrow">
            <a:avLst/>
          </a:prstGeom>
          <a:solidFill>
            <a:srgbClr val="FBD019"/>
          </a:solidFill>
          <a:ln>
            <a:solidFill>
              <a:srgbClr val="FBD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hlinkClick r:id="rId3" action="ppaction://hlinksldjump"/>
          </p:cNvPr>
          <p:cNvSpPr/>
          <p:nvPr/>
        </p:nvSpPr>
        <p:spPr>
          <a:xfrm>
            <a:off x="7391400" y="838200"/>
            <a:ext cx="1371600" cy="5334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Scores</a:t>
            </a:r>
            <a:endParaRPr lang="en-US" sz="2800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FBD019"/>
                </a:solidFill>
              </a:rPr>
              <a:t>2</a:t>
            </a:r>
            <a:endParaRPr lang="en-US" sz="8800" dirty="0">
              <a:solidFill>
                <a:srgbClr val="FBD01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62399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5400" dirty="0" smtClean="0">
                <a:solidFill>
                  <a:schemeClr val="bg1"/>
                </a:solidFill>
              </a:rPr>
              <a:t>Cookies</a:t>
            </a:r>
          </a:p>
          <a:p>
            <a:pPr algn="ctr">
              <a:buNone/>
            </a:pPr>
            <a:r>
              <a:rPr lang="en-US" sz="5400" dirty="0" smtClean="0">
                <a:solidFill>
                  <a:schemeClr val="bg1"/>
                </a:solidFill>
              </a:rPr>
              <a:t>Candy</a:t>
            </a:r>
          </a:p>
          <a:p>
            <a:pPr algn="ctr">
              <a:buNone/>
            </a:pPr>
            <a:r>
              <a:rPr lang="en-US" sz="5400" dirty="0" smtClean="0">
                <a:solidFill>
                  <a:schemeClr val="bg1"/>
                </a:solidFill>
              </a:rPr>
              <a:t>Cupcakes</a:t>
            </a:r>
          </a:p>
          <a:p>
            <a:pPr algn="ctr">
              <a:buNone/>
            </a:pPr>
            <a:r>
              <a:rPr lang="en-US" sz="5400" dirty="0" smtClean="0">
                <a:solidFill>
                  <a:schemeClr val="bg1"/>
                </a:solidFill>
              </a:rPr>
              <a:t>Chips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55626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BD019"/>
                </a:solidFill>
              </a:rPr>
              <a:t>Sometimes (junk) foods</a:t>
            </a:r>
            <a:endParaRPr lang="en-US" sz="4800" dirty="0">
              <a:solidFill>
                <a:srgbClr val="FBD019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04670" cy="646331"/>
          </a:xfrm>
          <a:prstGeom prst="rect">
            <a:avLst/>
          </a:prstGeom>
          <a:solidFill>
            <a:srgbClr val="FBD019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Show </a:t>
            </a:r>
          </a:p>
          <a:p>
            <a:pPr algn="ctr"/>
            <a:r>
              <a:rPr lang="en-US" b="1" cap="none" spc="0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Answer</a:t>
            </a:r>
            <a:endParaRPr lang="en-US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Left Arrow 6">
            <a:hlinkClick r:id="rId3" action="ppaction://hlinksldjump"/>
          </p:cNvPr>
          <p:cNvSpPr/>
          <p:nvPr/>
        </p:nvSpPr>
        <p:spPr>
          <a:xfrm>
            <a:off x="7391400" y="76200"/>
            <a:ext cx="1447800" cy="685800"/>
          </a:xfrm>
          <a:prstGeom prst="leftArrow">
            <a:avLst/>
          </a:prstGeom>
          <a:solidFill>
            <a:srgbClr val="FBD019"/>
          </a:solidFill>
          <a:ln>
            <a:solidFill>
              <a:srgbClr val="FBD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hlinkClick r:id="rId4" action="ppaction://hlinksldjump"/>
          </p:cNvPr>
          <p:cNvSpPr/>
          <p:nvPr/>
        </p:nvSpPr>
        <p:spPr>
          <a:xfrm>
            <a:off x="7543800" y="152400"/>
            <a:ext cx="1371600" cy="5334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Board</a:t>
            </a:r>
            <a:endParaRPr lang="en-US" sz="2800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8" name="Group 14"/>
          <p:cNvGrpSpPr/>
          <p:nvPr/>
        </p:nvGrpSpPr>
        <p:grpSpPr>
          <a:xfrm>
            <a:off x="7391400" y="762000"/>
            <a:ext cx="1524000" cy="685800"/>
            <a:chOff x="7391400" y="762000"/>
            <a:chExt cx="1524000" cy="685800"/>
          </a:xfrm>
        </p:grpSpPr>
        <p:sp>
          <p:nvSpPr>
            <p:cNvPr id="9" name="Left Arrow 8">
              <a:hlinkClick r:id="rId3" action="ppaction://hlinksldjump"/>
            </p:cNvPr>
            <p:cNvSpPr/>
            <p:nvPr/>
          </p:nvSpPr>
          <p:spPr>
            <a:xfrm flipH="1">
              <a:off x="7467600" y="762000"/>
              <a:ext cx="1447800" cy="685800"/>
            </a:xfrm>
            <a:prstGeom prst="leftArrow">
              <a:avLst/>
            </a:prstGeom>
            <a:solidFill>
              <a:srgbClr val="FBD019"/>
            </a:solidFill>
            <a:ln>
              <a:solidFill>
                <a:srgbClr val="FBD0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391400" y="838200"/>
              <a:ext cx="1371600" cy="53340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srgbClr val="7030A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Scores</a:t>
              </a:r>
              <a:endParaRPr lang="en-US" sz="2800" b="1" cap="none" spc="0" dirty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sp>
        <p:nvSpPr>
          <p:cNvPr id="12" name="Left Arrow 11">
            <a:hlinkClick r:id="rId3" action="ppaction://hlinksldjump"/>
          </p:cNvPr>
          <p:cNvSpPr/>
          <p:nvPr/>
        </p:nvSpPr>
        <p:spPr>
          <a:xfrm flipH="1">
            <a:off x="7467600" y="762000"/>
            <a:ext cx="1447800" cy="685800"/>
          </a:xfrm>
          <a:prstGeom prst="leftArrow">
            <a:avLst/>
          </a:prstGeom>
          <a:solidFill>
            <a:srgbClr val="FBD019"/>
          </a:solidFill>
          <a:ln>
            <a:solidFill>
              <a:srgbClr val="FBD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hlinkClick r:id="rId3" action="ppaction://hlinksldjump"/>
          </p:cNvPr>
          <p:cNvSpPr/>
          <p:nvPr/>
        </p:nvSpPr>
        <p:spPr>
          <a:xfrm>
            <a:off x="7391400" y="838200"/>
            <a:ext cx="1371600" cy="5334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Scores</a:t>
            </a:r>
            <a:endParaRPr lang="en-US" sz="2800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FBD019"/>
                </a:solidFill>
              </a:rPr>
              <a:t>2</a:t>
            </a:r>
            <a:endParaRPr lang="en-US" sz="8800" dirty="0">
              <a:solidFill>
                <a:srgbClr val="FBD01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4267199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6000" dirty="0" smtClean="0">
                <a:solidFill>
                  <a:schemeClr val="bg1"/>
                </a:solidFill>
              </a:rPr>
              <a:t>This nutrient superhero helps our bodies grow and develop, and is found in almost every food group!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2335" y="603393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BD019"/>
                </a:solidFill>
              </a:rPr>
              <a:t>Vita-Man</a:t>
            </a:r>
            <a:endParaRPr lang="en-US" sz="4800" dirty="0">
              <a:solidFill>
                <a:srgbClr val="FBD019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04670" cy="646331"/>
          </a:xfrm>
          <a:prstGeom prst="rect">
            <a:avLst/>
          </a:prstGeom>
          <a:solidFill>
            <a:srgbClr val="FBD019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Show </a:t>
            </a:r>
          </a:p>
          <a:p>
            <a:pPr algn="ctr"/>
            <a:r>
              <a:rPr lang="en-US" b="1" cap="none" spc="0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Answer</a:t>
            </a:r>
            <a:endParaRPr lang="en-US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Left Arrow 6">
            <a:hlinkClick r:id="rId2" action="ppaction://hlinksldjump"/>
          </p:cNvPr>
          <p:cNvSpPr/>
          <p:nvPr/>
        </p:nvSpPr>
        <p:spPr>
          <a:xfrm>
            <a:off x="7391400" y="76200"/>
            <a:ext cx="1447800" cy="685800"/>
          </a:xfrm>
          <a:prstGeom prst="leftArrow">
            <a:avLst/>
          </a:prstGeom>
          <a:solidFill>
            <a:srgbClr val="FBD019"/>
          </a:solidFill>
          <a:ln>
            <a:solidFill>
              <a:srgbClr val="FBD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hlinkClick r:id="rId2" action="ppaction://hlinksldjump"/>
          </p:cNvPr>
          <p:cNvSpPr/>
          <p:nvPr/>
        </p:nvSpPr>
        <p:spPr>
          <a:xfrm>
            <a:off x="7543800" y="152400"/>
            <a:ext cx="1371600" cy="5334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Board</a:t>
            </a:r>
            <a:endParaRPr lang="en-US" sz="2800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8" name="Group 14"/>
          <p:cNvGrpSpPr/>
          <p:nvPr/>
        </p:nvGrpSpPr>
        <p:grpSpPr>
          <a:xfrm>
            <a:off x="7391400" y="762000"/>
            <a:ext cx="1524000" cy="685800"/>
            <a:chOff x="7391400" y="762000"/>
            <a:chExt cx="1524000" cy="685800"/>
          </a:xfrm>
        </p:grpSpPr>
        <p:sp>
          <p:nvSpPr>
            <p:cNvPr id="9" name="Left Arrow 8">
              <a:hlinkClick r:id="rId3" action="ppaction://hlinksldjump"/>
            </p:cNvPr>
            <p:cNvSpPr/>
            <p:nvPr/>
          </p:nvSpPr>
          <p:spPr>
            <a:xfrm flipH="1">
              <a:off x="7467600" y="762000"/>
              <a:ext cx="1447800" cy="685800"/>
            </a:xfrm>
            <a:prstGeom prst="leftArrow">
              <a:avLst/>
            </a:prstGeom>
            <a:solidFill>
              <a:srgbClr val="FBD019"/>
            </a:solidFill>
            <a:ln>
              <a:solidFill>
                <a:srgbClr val="FBD0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391400" y="838200"/>
              <a:ext cx="1371600" cy="53340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srgbClr val="7030A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Scores</a:t>
              </a:r>
              <a:endParaRPr lang="en-US" sz="2800" b="1" cap="none" spc="0" dirty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sp>
        <p:nvSpPr>
          <p:cNvPr id="12" name="Left Arrow 11">
            <a:hlinkClick r:id="rId3" action="ppaction://hlinksldjump"/>
          </p:cNvPr>
          <p:cNvSpPr/>
          <p:nvPr/>
        </p:nvSpPr>
        <p:spPr>
          <a:xfrm flipH="1">
            <a:off x="7467600" y="762000"/>
            <a:ext cx="1447800" cy="685800"/>
          </a:xfrm>
          <a:prstGeom prst="leftArrow">
            <a:avLst/>
          </a:prstGeom>
          <a:solidFill>
            <a:srgbClr val="FBD019"/>
          </a:solidFill>
          <a:ln>
            <a:solidFill>
              <a:srgbClr val="FBD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hlinkClick r:id="rId3" action="ppaction://hlinksldjump"/>
          </p:cNvPr>
          <p:cNvSpPr/>
          <p:nvPr/>
        </p:nvSpPr>
        <p:spPr>
          <a:xfrm>
            <a:off x="7391400" y="838200"/>
            <a:ext cx="1371600" cy="5334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Scores</a:t>
            </a:r>
            <a:endParaRPr lang="en-US" sz="2800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FBD019"/>
                </a:solidFill>
              </a:rPr>
              <a:t>2</a:t>
            </a:r>
            <a:endParaRPr lang="en-US" sz="8800" dirty="0">
              <a:solidFill>
                <a:srgbClr val="FBD019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603356"/>
              </p:ext>
            </p:extLst>
          </p:nvPr>
        </p:nvGraphicFramePr>
        <p:xfrm>
          <a:off x="457200" y="1600200"/>
          <a:ext cx="8229600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Breakfast</a:t>
                      </a:r>
                      <a:r>
                        <a:rPr lang="en-US" sz="2800" baseline="0" dirty="0" smtClean="0"/>
                        <a:t> 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Breakfast 2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Oatmeal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Donut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Yogurt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Chocolate</a:t>
                      </a:r>
                      <a:r>
                        <a:rPr lang="en-US" sz="2800" baseline="0" dirty="0" smtClean="0"/>
                        <a:t> Milk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100% Fruit</a:t>
                      </a:r>
                      <a:r>
                        <a:rPr lang="en-US" sz="2800" baseline="0" dirty="0" smtClean="0"/>
                        <a:t> Juice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PopTart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6027003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BD019"/>
                </a:solidFill>
              </a:rPr>
              <a:t>Breakfast 1</a:t>
            </a:r>
            <a:endParaRPr lang="en-US" sz="4800" dirty="0">
              <a:solidFill>
                <a:srgbClr val="FBD019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04670" cy="646331"/>
          </a:xfrm>
          <a:prstGeom prst="rect">
            <a:avLst/>
          </a:prstGeom>
          <a:solidFill>
            <a:srgbClr val="FBD019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Show </a:t>
            </a:r>
          </a:p>
          <a:p>
            <a:pPr algn="ctr"/>
            <a:r>
              <a:rPr lang="en-US" b="1" cap="none" spc="0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Answer</a:t>
            </a:r>
            <a:endParaRPr lang="en-US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Left Arrow 6">
            <a:hlinkClick r:id="rId2" action="ppaction://hlinksldjump"/>
          </p:cNvPr>
          <p:cNvSpPr/>
          <p:nvPr/>
        </p:nvSpPr>
        <p:spPr>
          <a:xfrm>
            <a:off x="7391400" y="76200"/>
            <a:ext cx="1447800" cy="685800"/>
          </a:xfrm>
          <a:prstGeom prst="leftArrow">
            <a:avLst/>
          </a:prstGeom>
          <a:solidFill>
            <a:srgbClr val="FBD019"/>
          </a:solidFill>
          <a:ln>
            <a:solidFill>
              <a:srgbClr val="FBD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hlinkClick r:id="rId2" action="ppaction://hlinksldjump"/>
          </p:cNvPr>
          <p:cNvSpPr/>
          <p:nvPr/>
        </p:nvSpPr>
        <p:spPr>
          <a:xfrm>
            <a:off x="7543800" y="152400"/>
            <a:ext cx="1371600" cy="5334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Board</a:t>
            </a:r>
            <a:endParaRPr lang="en-US" sz="2800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8" name="Group 14"/>
          <p:cNvGrpSpPr/>
          <p:nvPr/>
        </p:nvGrpSpPr>
        <p:grpSpPr>
          <a:xfrm>
            <a:off x="7391400" y="762000"/>
            <a:ext cx="1524000" cy="685800"/>
            <a:chOff x="7391400" y="762000"/>
            <a:chExt cx="1524000" cy="685800"/>
          </a:xfrm>
        </p:grpSpPr>
        <p:sp>
          <p:nvSpPr>
            <p:cNvPr id="9" name="Left Arrow 8">
              <a:hlinkClick r:id="rId3" action="ppaction://hlinksldjump"/>
            </p:cNvPr>
            <p:cNvSpPr/>
            <p:nvPr/>
          </p:nvSpPr>
          <p:spPr>
            <a:xfrm flipH="1">
              <a:off x="7467600" y="762000"/>
              <a:ext cx="1447800" cy="685800"/>
            </a:xfrm>
            <a:prstGeom prst="leftArrow">
              <a:avLst/>
            </a:prstGeom>
            <a:solidFill>
              <a:srgbClr val="FBD019"/>
            </a:solidFill>
            <a:ln>
              <a:solidFill>
                <a:srgbClr val="FBD0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391400" y="838200"/>
              <a:ext cx="1371600" cy="53340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srgbClr val="7030A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Scores</a:t>
              </a:r>
              <a:endParaRPr lang="en-US" sz="2800" b="1" cap="none" spc="0" dirty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sp>
        <p:nvSpPr>
          <p:cNvPr id="12" name="Left Arrow 11">
            <a:hlinkClick r:id="rId3" action="ppaction://hlinksldjump"/>
          </p:cNvPr>
          <p:cNvSpPr/>
          <p:nvPr/>
        </p:nvSpPr>
        <p:spPr>
          <a:xfrm flipH="1">
            <a:off x="7467600" y="762000"/>
            <a:ext cx="1447800" cy="685800"/>
          </a:xfrm>
          <a:prstGeom prst="leftArrow">
            <a:avLst/>
          </a:prstGeom>
          <a:solidFill>
            <a:srgbClr val="FBD019"/>
          </a:solidFill>
          <a:ln>
            <a:solidFill>
              <a:srgbClr val="FBD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hlinkClick r:id="rId3" action="ppaction://hlinksldjump"/>
          </p:cNvPr>
          <p:cNvSpPr/>
          <p:nvPr/>
        </p:nvSpPr>
        <p:spPr>
          <a:xfrm>
            <a:off x="7391400" y="838200"/>
            <a:ext cx="1371600" cy="5334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Scores</a:t>
            </a:r>
            <a:endParaRPr lang="en-US" sz="2800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57200" y="1600200"/>
            <a:ext cx="8229600" cy="39623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itchFamily="34" charset="0"/>
              <a:buNone/>
            </a:pPr>
            <a:endParaRPr lang="en-US" sz="5400" dirty="0" smtClean="0">
              <a:solidFill>
                <a:schemeClr val="bg1"/>
              </a:solidFill>
            </a:endParaRPr>
          </a:p>
          <a:p>
            <a:pPr algn="ctr">
              <a:buFont typeface="Arial" pitchFamily="34" charset="0"/>
              <a:buNone/>
            </a:pPr>
            <a:endParaRPr lang="en-US" sz="5400" dirty="0">
              <a:solidFill>
                <a:schemeClr val="bg1"/>
              </a:solidFill>
            </a:endParaRPr>
          </a:p>
          <a:p>
            <a:pPr algn="ctr">
              <a:buFont typeface="Arial" pitchFamily="34" charset="0"/>
              <a:buNone/>
            </a:pPr>
            <a:r>
              <a:rPr lang="en-US" sz="5400" dirty="0" smtClean="0">
                <a:solidFill>
                  <a:schemeClr val="bg1"/>
                </a:solidFill>
              </a:rPr>
              <a:t>Jon has PE class today.  Which breakfast should he eat?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FBD019"/>
                </a:solidFill>
              </a:rPr>
              <a:t>3</a:t>
            </a:r>
            <a:endParaRPr lang="en-US" sz="8800" dirty="0">
              <a:solidFill>
                <a:srgbClr val="FBD01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437965"/>
          </a:xfrm>
        </p:spPr>
        <p:txBody>
          <a:bodyPr>
            <a:noAutofit/>
          </a:bodyPr>
          <a:lstStyle/>
          <a:p>
            <a:pPr marL="742950" indent="-742950" algn="ctr">
              <a:buNone/>
            </a:pPr>
            <a:r>
              <a:rPr lang="en-US" sz="7200" dirty="0" smtClean="0">
                <a:solidFill>
                  <a:schemeClr val="bg1"/>
                </a:solidFill>
              </a:rPr>
              <a:t>This nutrient </a:t>
            </a:r>
            <a:r>
              <a:rPr lang="en-US" sz="7200" dirty="0" smtClean="0">
                <a:solidFill>
                  <a:schemeClr val="bg1"/>
                </a:solidFill>
              </a:rPr>
              <a:t>superhero helps us to have strong muscles.</a:t>
            </a:r>
            <a:endParaRPr lang="en-US" sz="72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6211669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BD019"/>
                </a:solidFill>
              </a:rPr>
              <a:t>Princess Protein</a:t>
            </a:r>
            <a:endParaRPr lang="en-US" sz="3600" dirty="0">
              <a:solidFill>
                <a:srgbClr val="FBD019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04670" cy="646331"/>
          </a:xfrm>
          <a:prstGeom prst="rect">
            <a:avLst/>
          </a:prstGeom>
          <a:solidFill>
            <a:srgbClr val="FBD019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Show </a:t>
            </a:r>
          </a:p>
          <a:p>
            <a:pPr algn="ctr"/>
            <a:r>
              <a:rPr lang="en-US" b="1" cap="none" spc="0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Answer</a:t>
            </a:r>
            <a:endParaRPr lang="en-US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Left Arrow 6">
            <a:hlinkClick r:id="rId2" action="ppaction://hlinksldjump"/>
          </p:cNvPr>
          <p:cNvSpPr/>
          <p:nvPr/>
        </p:nvSpPr>
        <p:spPr>
          <a:xfrm>
            <a:off x="7391400" y="76200"/>
            <a:ext cx="1447800" cy="685800"/>
          </a:xfrm>
          <a:prstGeom prst="leftArrow">
            <a:avLst/>
          </a:prstGeom>
          <a:solidFill>
            <a:srgbClr val="FBD019"/>
          </a:solidFill>
          <a:ln>
            <a:solidFill>
              <a:srgbClr val="FBD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hlinkClick r:id="rId2" action="ppaction://hlinksldjump"/>
          </p:cNvPr>
          <p:cNvSpPr/>
          <p:nvPr/>
        </p:nvSpPr>
        <p:spPr>
          <a:xfrm>
            <a:off x="7543800" y="152400"/>
            <a:ext cx="1371600" cy="5334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Board</a:t>
            </a:r>
            <a:endParaRPr lang="en-US" sz="2800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8" name="Group 14"/>
          <p:cNvGrpSpPr/>
          <p:nvPr/>
        </p:nvGrpSpPr>
        <p:grpSpPr>
          <a:xfrm>
            <a:off x="7391400" y="762000"/>
            <a:ext cx="1524000" cy="685800"/>
            <a:chOff x="7391400" y="762000"/>
            <a:chExt cx="1524000" cy="685800"/>
          </a:xfrm>
        </p:grpSpPr>
        <p:sp>
          <p:nvSpPr>
            <p:cNvPr id="9" name="Left Arrow 8">
              <a:hlinkClick r:id="rId3" action="ppaction://hlinksldjump"/>
            </p:cNvPr>
            <p:cNvSpPr/>
            <p:nvPr/>
          </p:nvSpPr>
          <p:spPr>
            <a:xfrm flipH="1">
              <a:off x="7467600" y="762000"/>
              <a:ext cx="1447800" cy="685800"/>
            </a:xfrm>
            <a:prstGeom prst="leftArrow">
              <a:avLst/>
            </a:prstGeom>
            <a:solidFill>
              <a:srgbClr val="FBD019"/>
            </a:solidFill>
            <a:ln>
              <a:solidFill>
                <a:srgbClr val="FBD0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391400" y="838200"/>
              <a:ext cx="1371600" cy="53340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srgbClr val="7030A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Scores</a:t>
              </a:r>
              <a:endParaRPr lang="en-US" sz="2800" b="1" cap="none" spc="0" dirty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sp>
        <p:nvSpPr>
          <p:cNvPr id="12" name="Left Arrow 11">
            <a:hlinkClick r:id="rId3" action="ppaction://hlinksldjump"/>
          </p:cNvPr>
          <p:cNvSpPr/>
          <p:nvPr/>
        </p:nvSpPr>
        <p:spPr>
          <a:xfrm flipH="1">
            <a:off x="7467600" y="762000"/>
            <a:ext cx="1447800" cy="685800"/>
          </a:xfrm>
          <a:prstGeom prst="leftArrow">
            <a:avLst/>
          </a:prstGeom>
          <a:solidFill>
            <a:srgbClr val="FBD019"/>
          </a:solidFill>
          <a:ln>
            <a:solidFill>
              <a:srgbClr val="FBD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hlinkClick r:id="rId3" action="ppaction://hlinksldjump"/>
          </p:cNvPr>
          <p:cNvSpPr/>
          <p:nvPr/>
        </p:nvSpPr>
        <p:spPr>
          <a:xfrm>
            <a:off x="7391400" y="838200"/>
            <a:ext cx="1371600" cy="5334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Scores</a:t>
            </a:r>
            <a:endParaRPr lang="en-US" sz="2800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FBD019"/>
                </a:solidFill>
              </a:rPr>
              <a:t>3</a:t>
            </a:r>
            <a:endParaRPr lang="en-US" sz="8800" dirty="0">
              <a:solidFill>
                <a:srgbClr val="FBD01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909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400" dirty="0" smtClean="0">
                <a:solidFill>
                  <a:schemeClr val="bg1"/>
                </a:solidFill>
              </a:rPr>
              <a:t>Peanut butter</a:t>
            </a:r>
          </a:p>
          <a:p>
            <a:pPr algn="ctr">
              <a:buNone/>
            </a:pPr>
            <a:r>
              <a:rPr lang="en-US" sz="5400" dirty="0" smtClean="0">
                <a:solidFill>
                  <a:schemeClr val="bg1"/>
                </a:solidFill>
              </a:rPr>
              <a:t>Chicken</a:t>
            </a:r>
          </a:p>
          <a:p>
            <a:pPr algn="ctr">
              <a:buNone/>
            </a:pPr>
            <a:r>
              <a:rPr lang="en-US" sz="5400" dirty="0" smtClean="0">
                <a:solidFill>
                  <a:schemeClr val="bg1"/>
                </a:solidFill>
              </a:rPr>
              <a:t>Fish</a:t>
            </a:r>
          </a:p>
          <a:p>
            <a:pPr algn="ctr">
              <a:buNone/>
            </a:pPr>
            <a:r>
              <a:rPr lang="en-US" sz="5400" dirty="0" smtClean="0">
                <a:solidFill>
                  <a:schemeClr val="bg1"/>
                </a:solidFill>
              </a:rPr>
              <a:t>Beans</a:t>
            </a:r>
          </a:p>
          <a:p>
            <a:pPr algn="ctr">
              <a:buNone/>
            </a:pPr>
            <a:endParaRPr lang="en-US" sz="5400" dirty="0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57912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BD019"/>
                </a:solidFill>
              </a:rPr>
              <a:t>protein</a:t>
            </a:r>
            <a:endParaRPr lang="en-US" sz="4800" dirty="0">
              <a:solidFill>
                <a:srgbClr val="FBD019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04670" cy="646331"/>
          </a:xfrm>
          <a:prstGeom prst="rect">
            <a:avLst/>
          </a:prstGeom>
          <a:solidFill>
            <a:srgbClr val="FBD019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Show </a:t>
            </a:r>
          </a:p>
          <a:p>
            <a:pPr algn="ctr"/>
            <a:r>
              <a:rPr lang="en-US" b="1" cap="none" spc="0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Answer</a:t>
            </a:r>
            <a:endParaRPr lang="en-US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Left Arrow 6">
            <a:hlinkClick r:id="rId2" action="ppaction://hlinksldjump"/>
          </p:cNvPr>
          <p:cNvSpPr/>
          <p:nvPr/>
        </p:nvSpPr>
        <p:spPr>
          <a:xfrm>
            <a:off x="7391400" y="76200"/>
            <a:ext cx="1447800" cy="685800"/>
          </a:xfrm>
          <a:prstGeom prst="leftArrow">
            <a:avLst/>
          </a:prstGeom>
          <a:solidFill>
            <a:srgbClr val="FBD019"/>
          </a:solidFill>
          <a:ln>
            <a:solidFill>
              <a:srgbClr val="FBD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hlinkClick r:id="rId2" action="ppaction://hlinksldjump"/>
          </p:cNvPr>
          <p:cNvSpPr/>
          <p:nvPr/>
        </p:nvSpPr>
        <p:spPr>
          <a:xfrm>
            <a:off x="7543800" y="152400"/>
            <a:ext cx="1371600" cy="5334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Board</a:t>
            </a:r>
            <a:endParaRPr lang="en-US" sz="2800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8" name="Group 14"/>
          <p:cNvGrpSpPr/>
          <p:nvPr/>
        </p:nvGrpSpPr>
        <p:grpSpPr>
          <a:xfrm>
            <a:off x="7391400" y="762000"/>
            <a:ext cx="1524000" cy="685800"/>
            <a:chOff x="7391400" y="762000"/>
            <a:chExt cx="1524000" cy="685800"/>
          </a:xfrm>
        </p:grpSpPr>
        <p:sp>
          <p:nvSpPr>
            <p:cNvPr id="9" name="Left Arrow 8">
              <a:hlinkClick r:id="rId3" action="ppaction://hlinksldjump"/>
            </p:cNvPr>
            <p:cNvSpPr/>
            <p:nvPr/>
          </p:nvSpPr>
          <p:spPr>
            <a:xfrm flipH="1">
              <a:off x="7467600" y="762000"/>
              <a:ext cx="1447800" cy="685800"/>
            </a:xfrm>
            <a:prstGeom prst="leftArrow">
              <a:avLst/>
            </a:prstGeom>
            <a:solidFill>
              <a:srgbClr val="FBD019"/>
            </a:solidFill>
            <a:ln>
              <a:solidFill>
                <a:srgbClr val="FBD0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391400" y="838200"/>
              <a:ext cx="1371600" cy="53340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srgbClr val="7030A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Scores</a:t>
              </a:r>
              <a:endParaRPr lang="en-US" sz="2800" b="1" cap="none" spc="0" dirty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sp>
        <p:nvSpPr>
          <p:cNvPr id="12" name="Left Arrow 11">
            <a:hlinkClick r:id="rId3" action="ppaction://hlinksldjump"/>
          </p:cNvPr>
          <p:cNvSpPr/>
          <p:nvPr/>
        </p:nvSpPr>
        <p:spPr>
          <a:xfrm flipH="1">
            <a:off x="7467600" y="762000"/>
            <a:ext cx="1447800" cy="685800"/>
          </a:xfrm>
          <a:prstGeom prst="leftArrow">
            <a:avLst/>
          </a:prstGeom>
          <a:solidFill>
            <a:srgbClr val="FBD019"/>
          </a:solidFill>
          <a:ln>
            <a:solidFill>
              <a:srgbClr val="FBD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hlinkClick r:id="rId3" action="ppaction://hlinksldjump"/>
          </p:cNvPr>
          <p:cNvSpPr/>
          <p:nvPr/>
        </p:nvSpPr>
        <p:spPr>
          <a:xfrm>
            <a:off x="7391400" y="838200"/>
            <a:ext cx="1371600" cy="5334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Scores</a:t>
            </a:r>
            <a:endParaRPr lang="en-US" sz="2800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FBD019"/>
                </a:solidFill>
              </a:rPr>
              <a:t>3</a:t>
            </a:r>
            <a:endParaRPr lang="en-US" sz="8800" dirty="0">
              <a:solidFill>
                <a:srgbClr val="FBD01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19599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6000" dirty="0" smtClean="0">
                <a:solidFill>
                  <a:schemeClr val="bg1"/>
                </a:solidFill>
              </a:rPr>
              <a:t>Bread</a:t>
            </a:r>
          </a:p>
          <a:p>
            <a:pPr algn="ctr">
              <a:buNone/>
            </a:pPr>
            <a:r>
              <a:rPr lang="en-US" sz="6000" dirty="0" smtClean="0">
                <a:solidFill>
                  <a:schemeClr val="bg1"/>
                </a:solidFill>
              </a:rPr>
              <a:t>Pasta</a:t>
            </a:r>
          </a:p>
          <a:p>
            <a:pPr algn="ctr">
              <a:buNone/>
            </a:pPr>
            <a:r>
              <a:rPr lang="en-US" sz="6000" dirty="0" smtClean="0">
                <a:solidFill>
                  <a:schemeClr val="bg1"/>
                </a:solidFill>
              </a:rPr>
              <a:t>Cereal</a:t>
            </a:r>
          </a:p>
          <a:p>
            <a:pPr algn="ctr">
              <a:buNone/>
            </a:pPr>
            <a:r>
              <a:rPr lang="en-US" sz="6000" dirty="0" smtClean="0">
                <a:solidFill>
                  <a:schemeClr val="bg1"/>
                </a:solidFill>
              </a:rPr>
              <a:t>Popcorn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58674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BD019"/>
                </a:solidFill>
              </a:rPr>
              <a:t>grains</a:t>
            </a:r>
            <a:endParaRPr lang="en-US" sz="4800" dirty="0">
              <a:solidFill>
                <a:srgbClr val="FBD019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04670" cy="646331"/>
          </a:xfrm>
          <a:prstGeom prst="rect">
            <a:avLst/>
          </a:prstGeom>
          <a:solidFill>
            <a:srgbClr val="FBD019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Show </a:t>
            </a:r>
          </a:p>
          <a:p>
            <a:pPr algn="ctr"/>
            <a:r>
              <a:rPr lang="en-US" b="1" cap="none" spc="0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Answer</a:t>
            </a:r>
            <a:endParaRPr lang="en-US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Left Arrow 6">
            <a:hlinkClick r:id="rId2" action="ppaction://hlinksldjump"/>
          </p:cNvPr>
          <p:cNvSpPr/>
          <p:nvPr/>
        </p:nvSpPr>
        <p:spPr>
          <a:xfrm>
            <a:off x="7391400" y="76200"/>
            <a:ext cx="1447800" cy="685800"/>
          </a:xfrm>
          <a:prstGeom prst="leftArrow">
            <a:avLst/>
          </a:prstGeom>
          <a:solidFill>
            <a:srgbClr val="FBD019"/>
          </a:solidFill>
          <a:ln>
            <a:solidFill>
              <a:srgbClr val="FBD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hlinkClick r:id="rId2" action="ppaction://hlinksldjump"/>
          </p:cNvPr>
          <p:cNvSpPr/>
          <p:nvPr/>
        </p:nvSpPr>
        <p:spPr>
          <a:xfrm>
            <a:off x="7543800" y="152400"/>
            <a:ext cx="1371600" cy="5334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Board</a:t>
            </a:r>
            <a:endParaRPr lang="en-US" sz="2800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8" name="Group 14"/>
          <p:cNvGrpSpPr/>
          <p:nvPr/>
        </p:nvGrpSpPr>
        <p:grpSpPr>
          <a:xfrm>
            <a:off x="7391400" y="762000"/>
            <a:ext cx="1524000" cy="685800"/>
            <a:chOff x="7391400" y="762000"/>
            <a:chExt cx="1524000" cy="685800"/>
          </a:xfrm>
        </p:grpSpPr>
        <p:sp>
          <p:nvSpPr>
            <p:cNvPr id="9" name="Left Arrow 8">
              <a:hlinkClick r:id="rId3" action="ppaction://hlinksldjump"/>
            </p:cNvPr>
            <p:cNvSpPr/>
            <p:nvPr/>
          </p:nvSpPr>
          <p:spPr>
            <a:xfrm flipH="1">
              <a:off x="7467600" y="762000"/>
              <a:ext cx="1447800" cy="685800"/>
            </a:xfrm>
            <a:prstGeom prst="leftArrow">
              <a:avLst/>
            </a:prstGeom>
            <a:solidFill>
              <a:srgbClr val="FBD019"/>
            </a:solidFill>
            <a:ln>
              <a:solidFill>
                <a:srgbClr val="FBD0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391400" y="838200"/>
              <a:ext cx="1371600" cy="53340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srgbClr val="7030A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Scores</a:t>
              </a:r>
              <a:endParaRPr lang="en-US" sz="2800" b="1" cap="none" spc="0" dirty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sp>
        <p:nvSpPr>
          <p:cNvPr id="12" name="Left Arrow 11">
            <a:hlinkClick r:id="rId3" action="ppaction://hlinksldjump"/>
          </p:cNvPr>
          <p:cNvSpPr/>
          <p:nvPr/>
        </p:nvSpPr>
        <p:spPr>
          <a:xfrm flipH="1">
            <a:off x="7467600" y="762000"/>
            <a:ext cx="1447800" cy="685800"/>
          </a:xfrm>
          <a:prstGeom prst="leftArrow">
            <a:avLst/>
          </a:prstGeom>
          <a:solidFill>
            <a:srgbClr val="FBD019"/>
          </a:solidFill>
          <a:ln>
            <a:solidFill>
              <a:srgbClr val="FBD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hlinkClick r:id="rId3" action="ppaction://hlinksldjump"/>
          </p:cNvPr>
          <p:cNvSpPr/>
          <p:nvPr/>
        </p:nvSpPr>
        <p:spPr>
          <a:xfrm>
            <a:off x="7391400" y="838200"/>
            <a:ext cx="1371600" cy="5334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Scores</a:t>
            </a:r>
            <a:endParaRPr lang="en-US" sz="2800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FBD019"/>
                </a:solidFill>
              </a:rPr>
              <a:t>3</a:t>
            </a:r>
            <a:endParaRPr lang="en-US" sz="8800" dirty="0">
              <a:solidFill>
                <a:srgbClr val="FBD01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343399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6600" dirty="0" smtClean="0">
                <a:solidFill>
                  <a:schemeClr val="bg1"/>
                </a:solidFill>
              </a:rPr>
              <a:t>_________ is the </a:t>
            </a:r>
            <a:r>
              <a:rPr lang="en-US" sz="6600" dirty="0" smtClean="0">
                <a:solidFill>
                  <a:schemeClr val="bg1"/>
                </a:solidFill>
              </a:rPr>
              <a:t>nutrient superhero </a:t>
            </a:r>
            <a:r>
              <a:rPr lang="en-US" sz="6600" dirty="0" smtClean="0">
                <a:solidFill>
                  <a:schemeClr val="bg1"/>
                </a:solidFill>
              </a:rPr>
              <a:t>that gives us get up and go energy to run, jump, and play.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2335" y="6027003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BD019"/>
                </a:solidFill>
              </a:rPr>
              <a:t>King Carbohydrate</a:t>
            </a:r>
            <a:endParaRPr lang="en-US" sz="4800" dirty="0">
              <a:solidFill>
                <a:srgbClr val="FBD019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04670" cy="646331"/>
          </a:xfrm>
          <a:prstGeom prst="rect">
            <a:avLst/>
          </a:prstGeom>
          <a:solidFill>
            <a:srgbClr val="FBD019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Show </a:t>
            </a:r>
          </a:p>
          <a:p>
            <a:pPr algn="ctr"/>
            <a:r>
              <a:rPr lang="en-US" b="1" cap="none" spc="0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Answer</a:t>
            </a:r>
            <a:endParaRPr lang="en-US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Left Arrow 6">
            <a:hlinkClick r:id="rId2" action="ppaction://hlinksldjump"/>
          </p:cNvPr>
          <p:cNvSpPr/>
          <p:nvPr/>
        </p:nvSpPr>
        <p:spPr>
          <a:xfrm>
            <a:off x="7391400" y="76200"/>
            <a:ext cx="1447800" cy="685800"/>
          </a:xfrm>
          <a:prstGeom prst="leftArrow">
            <a:avLst/>
          </a:prstGeom>
          <a:solidFill>
            <a:srgbClr val="FBD019"/>
          </a:solidFill>
          <a:ln>
            <a:solidFill>
              <a:srgbClr val="FBD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hlinkClick r:id="rId2" action="ppaction://hlinksldjump"/>
          </p:cNvPr>
          <p:cNvSpPr/>
          <p:nvPr/>
        </p:nvSpPr>
        <p:spPr>
          <a:xfrm>
            <a:off x="7543800" y="152400"/>
            <a:ext cx="1371600" cy="5334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Board</a:t>
            </a:r>
            <a:endParaRPr lang="en-US" sz="2800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8" name="Group 14"/>
          <p:cNvGrpSpPr/>
          <p:nvPr/>
        </p:nvGrpSpPr>
        <p:grpSpPr>
          <a:xfrm>
            <a:off x="7391400" y="762000"/>
            <a:ext cx="1524000" cy="685800"/>
            <a:chOff x="7391400" y="762000"/>
            <a:chExt cx="1524000" cy="685800"/>
          </a:xfrm>
        </p:grpSpPr>
        <p:sp>
          <p:nvSpPr>
            <p:cNvPr id="9" name="Left Arrow 8">
              <a:hlinkClick r:id="rId3" action="ppaction://hlinksldjump"/>
            </p:cNvPr>
            <p:cNvSpPr/>
            <p:nvPr/>
          </p:nvSpPr>
          <p:spPr>
            <a:xfrm flipH="1">
              <a:off x="7467600" y="762000"/>
              <a:ext cx="1447800" cy="685800"/>
            </a:xfrm>
            <a:prstGeom prst="leftArrow">
              <a:avLst/>
            </a:prstGeom>
            <a:solidFill>
              <a:srgbClr val="FBD019"/>
            </a:solidFill>
            <a:ln>
              <a:solidFill>
                <a:srgbClr val="FBD0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391400" y="838200"/>
              <a:ext cx="1371600" cy="53340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srgbClr val="7030A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Scores</a:t>
              </a:r>
              <a:endParaRPr lang="en-US" sz="2800" b="1" cap="none" spc="0" dirty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sp>
        <p:nvSpPr>
          <p:cNvPr id="12" name="Left Arrow 11">
            <a:hlinkClick r:id="rId3" action="ppaction://hlinksldjump"/>
          </p:cNvPr>
          <p:cNvSpPr/>
          <p:nvPr/>
        </p:nvSpPr>
        <p:spPr>
          <a:xfrm flipH="1">
            <a:off x="7467600" y="762000"/>
            <a:ext cx="1447800" cy="685800"/>
          </a:xfrm>
          <a:prstGeom prst="leftArrow">
            <a:avLst/>
          </a:prstGeom>
          <a:solidFill>
            <a:srgbClr val="FBD019"/>
          </a:solidFill>
          <a:ln>
            <a:solidFill>
              <a:srgbClr val="FBD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hlinkClick r:id="rId3" action="ppaction://hlinksldjump"/>
          </p:cNvPr>
          <p:cNvSpPr/>
          <p:nvPr/>
        </p:nvSpPr>
        <p:spPr>
          <a:xfrm>
            <a:off x="7391400" y="838200"/>
            <a:ext cx="1371600" cy="5334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Scores</a:t>
            </a:r>
            <a:endParaRPr lang="en-US" sz="2800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FBD019"/>
                </a:solidFill>
              </a:rPr>
              <a:t>3</a:t>
            </a:r>
            <a:endParaRPr lang="en-US" sz="8800" dirty="0">
              <a:solidFill>
                <a:srgbClr val="FBD019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8939255"/>
              </p:ext>
            </p:extLst>
          </p:nvPr>
        </p:nvGraphicFramePr>
        <p:xfrm>
          <a:off x="457200" y="1600200"/>
          <a:ext cx="82296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400"/>
                <a:gridCol w="4648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Julia’s Lunch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Kate’s Lunch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Lunchable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Sandwich</a:t>
                      </a:r>
                      <a:r>
                        <a:rPr lang="en-US" sz="2400" baseline="0" dirty="0" smtClean="0"/>
                        <a:t> on Whole Grain Bread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Capri-Sun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Low-Fat</a:t>
                      </a:r>
                      <a:r>
                        <a:rPr lang="en-US" sz="2400" baseline="0" dirty="0" smtClean="0"/>
                        <a:t> Yogurt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Cookies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Water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6027003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BD019"/>
                </a:solidFill>
              </a:rPr>
              <a:t>Kate</a:t>
            </a:r>
            <a:endParaRPr lang="en-US" sz="4800" dirty="0">
              <a:solidFill>
                <a:srgbClr val="FBD019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04670" cy="646331"/>
          </a:xfrm>
          <a:prstGeom prst="rect">
            <a:avLst/>
          </a:prstGeom>
          <a:solidFill>
            <a:srgbClr val="FBD019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Show </a:t>
            </a:r>
          </a:p>
          <a:p>
            <a:pPr algn="ctr"/>
            <a:r>
              <a:rPr lang="en-US" b="1" cap="none" spc="0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Answer</a:t>
            </a:r>
            <a:endParaRPr lang="en-US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Left Arrow 6">
            <a:hlinkClick r:id="rId2" action="ppaction://hlinksldjump"/>
          </p:cNvPr>
          <p:cNvSpPr/>
          <p:nvPr/>
        </p:nvSpPr>
        <p:spPr>
          <a:xfrm>
            <a:off x="7391400" y="76200"/>
            <a:ext cx="1447800" cy="685800"/>
          </a:xfrm>
          <a:prstGeom prst="leftArrow">
            <a:avLst/>
          </a:prstGeom>
          <a:solidFill>
            <a:srgbClr val="FBD019"/>
          </a:solidFill>
          <a:ln>
            <a:solidFill>
              <a:srgbClr val="FBD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hlinkClick r:id="rId2" action="ppaction://hlinksldjump"/>
          </p:cNvPr>
          <p:cNvSpPr/>
          <p:nvPr/>
        </p:nvSpPr>
        <p:spPr>
          <a:xfrm>
            <a:off x="7543800" y="152400"/>
            <a:ext cx="1371600" cy="5334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Board</a:t>
            </a:r>
            <a:endParaRPr lang="en-US" sz="2800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8" name="Group 14"/>
          <p:cNvGrpSpPr/>
          <p:nvPr/>
        </p:nvGrpSpPr>
        <p:grpSpPr>
          <a:xfrm>
            <a:off x="7391400" y="762000"/>
            <a:ext cx="1524000" cy="685800"/>
            <a:chOff x="7391400" y="762000"/>
            <a:chExt cx="1524000" cy="685800"/>
          </a:xfrm>
        </p:grpSpPr>
        <p:sp>
          <p:nvSpPr>
            <p:cNvPr id="9" name="Left Arrow 8">
              <a:hlinkClick r:id="rId3" action="ppaction://hlinksldjump"/>
            </p:cNvPr>
            <p:cNvSpPr/>
            <p:nvPr/>
          </p:nvSpPr>
          <p:spPr>
            <a:xfrm flipH="1">
              <a:off x="7467600" y="762000"/>
              <a:ext cx="1447800" cy="685800"/>
            </a:xfrm>
            <a:prstGeom prst="leftArrow">
              <a:avLst/>
            </a:prstGeom>
            <a:solidFill>
              <a:srgbClr val="FBD019"/>
            </a:solidFill>
            <a:ln>
              <a:solidFill>
                <a:srgbClr val="FBD0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391400" y="838200"/>
              <a:ext cx="1371600" cy="53340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srgbClr val="7030A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Scores</a:t>
              </a:r>
              <a:endParaRPr lang="en-US" sz="2800" b="1" cap="none" spc="0" dirty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sp>
        <p:nvSpPr>
          <p:cNvPr id="12" name="Left Arrow 11">
            <a:hlinkClick r:id="rId3" action="ppaction://hlinksldjump"/>
          </p:cNvPr>
          <p:cNvSpPr/>
          <p:nvPr/>
        </p:nvSpPr>
        <p:spPr>
          <a:xfrm flipH="1">
            <a:off x="7467600" y="762000"/>
            <a:ext cx="1447800" cy="685800"/>
          </a:xfrm>
          <a:prstGeom prst="leftArrow">
            <a:avLst/>
          </a:prstGeom>
          <a:solidFill>
            <a:srgbClr val="FBD019"/>
          </a:solidFill>
          <a:ln>
            <a:solidFill>
              <a:srgbClr val="FBD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hlinkClick r:id="rId3" action="ppaction://hlinksldjump"/>
          </p:cNvPr>
          <p:cNvSpPr/>
          <p:nvPr/>
        </p:nvSpPr>
        <p:spPr>
          <a:xfrm>
            <a:off x="7391400" y="838200"/>
            <a:ext cx="1371600" cy="5334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Scores</a:t>
            </a:r>
            <a:endParaRPr lang="en-US" sz="2800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57200" y="3581399"/>
            <a:ext cx="8229600" cy="1981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itchFamily="34" charset="0"/>
              <a:buNone/>
            </a:pPr>
            <a:r>
              <a:rPr lang="en-US" sz="5400" dirty="0" smtClean="0">
                <a:solidFill>
                  <a:schemeClr val="bg1"/>
                </a:solidFill>
              </a:rPr>
              <a:t>Which child will have more energy to play after school?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>
                <a:solidFill>
                  <a:srgbClr val="FBD019"/>
                </a:solidFill>
                <a:latin typeface="Calibri" pitchFamily="34" charset="0"/>
                <a:cs typeface="Calibri" pitchFamily="34" charset="0"/>
              </a:rPr>
              <a:t>JEOPARDY</a:t>
            </a:r>
            <a:endParaRPr lang="en-US" sz="8800" dirty="0">
              <a:solidFill>
                <a:srgbClr val="FBD019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Nutrition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jepor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419600" y="3505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0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BD019"/>
                </a:solidFill>
              </a:rPr>
              <a:t>FINAL JEOPARDY</a:t>
            </a:r>
            <a:endParaRPr lang="en-US" dirty="0">
              <a:solidFill>
                <a:srgbClr val="FBD01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9600" dirty="0" smtClean="0">
                <a:solidFill>
                  <a:srgbClr val="FBD019"/>
                </a:solidFill>
              </a:rPr>
              <a:t>Worth 5 Points</a:t>
            </a:r>
            <a:endParaRPr lang="en-US" sz="9600" dirty="0">
              <a:solidFill>
                <a:srgbClr val="FBD01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solidFill>
                  <a:srgbClr val="FBD019"/>
                </a:solidFill>
              </a:rPr>
              <a:t>Final Jeopardy</a:t>
            </a:r>
            <a:endParaRPr lang="en-US" sz="7200" dirty="0">
              <a:solidFill>
                <a:srgbClr val="FBD019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04670" cy="646331"/>
          </a:xfrm>
          <a:prstGeom prst="rect">
            <a:avLst/>
          </a:prstGeom>
          <a:solidFill>
            <a:srgbClr val="FBD019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Show </a:t>
            </a:r>
          </a:p>
          <a:p>
            <a:pPr algn="ctr"/>
            <a:r>
              <a:rPr lang="en-US" b="1" cap="none" spc="0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Answer</a:t>
            </a:r>
            <a:endParaRPr lang="en-US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4" name="Group 14"/>
          <p:cNvGrpSpPr/>
          <p:nvPr/>
        </p:nvGrpSpPr>
        <p:grpSpPr>
          <a:xfrm>
            <a:off x="7391400" y="762000"/>
            <a:ext cx="1524000" cy="685800"/>
            <a:chOff x="7391400" y="762000"/>
            <a:chExt cx="1524000" cy="685800"/>
          </a:xfrm>
        </p:grpSpPr>
        <p:sp>
          <p:nvSpPr>
            <p:cNvPr id="9" name="Left Arrow 8">
              <a:hlinkClick r:id="rId3" action="ppaction://hlinksldjump"/>
            </p:cNvPr>
            <p:cNvSpPr/>
            <p:nvPr/>
          </p:nvSpPr>
          <p:spPr>
            <a:xfrm flipH="1">
              <a:off x="7467600" y="762000"/>
              <a:ext cx="1447800" cy="685800"/>
            </a:xfrm>
            <a:prstGeom prst="leftArrow">
              <a:avLst/>
            </a:prstGeom>
            <a:solidFill>
              <a:srgbClr val="FBD019"/>
            </a:solidFill>
            <a:ln>
              <a:solidFill>
                <a:srgbClr val="FBD0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391400" y="838200"/>
              <a:ext cx="1371600" cy="53340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srgbClr val="7030A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Scores</a:t>
              </a:r>
              <a:endParaRPr lang="en-US" sz="2800" b="1" cap="none" spc="0" dirty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sp>
        <p:nvSpPr>
          <p:cNvPr id="12" name="Left Arrow 11">
            <a:hlinkClick r:id="rId3" action="ppaction://hlinksldjump"/>
          </p:cNvPr>
          <p:cNvSpPr/>
          <p:nvPr/>
        </p:nvSpPr>
        <p:spPr>
          <a:xfrm flipH="1">
            <a:off x="7467600" y="762000"/>
            <a:ext cx="1447800" cy="685800"/>
          </a:xfrm>
          <a:prstGeom prst="leftArrow">
            <a:avLst/>
          </a:prstGeom>
          <a:solidFill>
            <a:srgbClr val="FBD019"/>
          </a:solidFill>
          <a:ln>
            <a:solidFill>
              <a:srgbClr val="FBD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hlinkClick r:id="rId3" action="ppaction://hlinksldjump"/>
          </p:cNvPr>
          <p:cNvSpPr/>
          <p:nvPr/>
        </p:nvSpPr>
        <p:spPr>
          <a:xfrm>
            <a:off x="7391400" y="838200"/>
            <a:ext cx="1371600" cy="5334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Scores</a:t>
            </a:r>
            <a:endParaRPr lang="en-US" sz="2800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0420" name="Picture 4" descr="http://www.uen.org/wcs/images/countdown60.gif"/>
          <p:cNvPicPr>
            <a:picLocks noChangeAspect="1" noChangeArrowheads="1" noCrop="1"/>
          </p:cNvPicPr>
          <p:nvPr/>
        </p:nvPicPr>
        <p:blipFill>
          <a:blip r:embed="rId4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5715001"/>
            <a:ext cx="1064172" cy="1143000"/>
          </a:xfrm>
          <a:prstGeom prst="rect">
            <a:avLst/>
          </a:prstGeom>
          <a:noFill/>
        </p:spPr>
      </p:pic>
      <p:pic>
        <p:nvPicPr>
          <p:cNvPr id="15" name="Jeopardy - Final Jeopardy 1 minute version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152400" y="2362200"/>
            <a:ext cx="304800" cy="304800"/>
          </a:xfrm>
          <a:prstGeom prst="rect">
            <a:avLst/>
          </a:prstGeom>
        </p:spPr>
      </p:pic>
      <p:pic>
        <p:nvPicPr>
          <p:cNvPr id="2052" name="Picture 4" descr="http://www.hsph.harvard.edu/nutritionsource/files/2012/10/myplate_blue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399309"/>
            <a:ext cx="5867400" cy="5337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3505200" y="2819400"/>
            <a:ext cx="9906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200400" y="3810000"/>
            <a:ext cx="1330036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4876800" y="2971800"/>
            <a:ext cx="9906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838700" y="4068161"/>
            <a:ext cx="9906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6248400" y="2466109"/>
            <a:ext cx="9906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3614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" presetClass="exit" presetSubtype="4" fill="hold" nodeType="withEffect">
                                  <p:stCondLst>
                                    <p:cond delay="60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" dur="500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17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9980518"/>
              </p:ext>
            </p:extLst>
          </p:nvPr>
        </p:nvGraphicFramePr>
        <p:xfrm>
          <a:off x="0" y="7620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17145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Nutrient</a:t>
                      </a:r>
                      <a:r>
                        <a:rPr lang="en-US" sz="2400" baseline="0" dirty="0" smtClean="0"/>
                        <a:t> Superheroes A</a:t>
                      </a:r>
                      <a:endParaRPr lang="en-US" sz="2400" dirty="0"/>
                    </a:p>
                  </a:txBody>
                  <a:tcPr anchor="b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Nutrient Superheroes B</a:t>
                      </a:r>
                      <a:endParaRPr lang="en-US" sz="2400" dirty="0" smtClean="0"/>
                    </a:p>
                  </a:txBody>
                  <a:tcPr anchor="b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Name</a:t>
                      </a:r>
                      <a:r>
                        <a:rPr lang="en-US" sz="2400" baseline="0" dirty="0" smtClean="0"/>
                        <a:t> that Food Group!</a:t>
                      </a:r>
                    </a:p>
                    <a:p>
                      <a:pPr algn="ctr"/>
                      <a:r>
                        <a:rPr lang="en-US" sz="2400" baseline="0" dirty="0" smtClean="0"/>
                        <a:t>A</a:t>
                      </a:r>
                      <a:endParaRPr lang="en-US" sz="2400" dirty="0"/>
                    </a:p>
                  </a:txBody>
                  <a:tcPr anchor="b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Name that Food Group! B</a:t>
                      </a:r>
                      <a:endParaRPr lang="en-US" sz="2400" dirty="0"/>
                    </a:p>
                  </a:txBody>
                  <a:tcPr anchor="b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Predict What</a:t>
                      </a:r>
                      <a:r>
                        <a:rPr lang="en-US" sz="2400" baseline="0" dirty="0" smtClean="0"/>
                        <a:t> Happens Next</a:t>
                      </a:r>
                      <a:endParaRPr lang="en-US" sz="2400" dirty="0"/>
                    </a:p>
                  </a:txBody>
                  <a:tcPr anchor="b">
                    <a:solidFill>
                      <a:srgbClr val="7030A0"/>
                    </a:solidFill>
                  </a:tcPr>
                </a:tc>
              </a:tr>
              <a:tr h="1714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1714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1714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>
            <a:hlinkClick r:id="rId2" action="ppaction://hlinksldjump"/>
          </p:cNvPr>
          <p:cNvSpPr/>
          <p:nvPr/>
        </p:nvSpPr>
        <p:spPr>
          <a:xfrm>
            <a:off x="457200" y="1906250"/>
            <a:ext cx="9144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BD019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en-US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BD019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Rectangle 5">
            <a:hlinkClick r:id="rId3" action="ppaction://hlinksldjump"/>
          </p:cNvPr>
          <p:cNvSpPr/>
          <p:nvPr/>
        </p:nvSpPr>
        <p:spPr>
          <a:xfrm>
            <a:off x="5928756" y="1906250"/>
            <a:ext cx="9144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BD019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en-US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BD019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Rectangle 6">
            <a:hlinkClick r:id="rId4" action="ppaction://hlinksldjump"/>
          </p:cNvPr>
          <p:cNvSpPr/>
          <p:nvPr/>
        </p:nvSpPr>
        <p:spPr>
          <a:xfrm>
            <a:off x="4114800" y="1906250"/>
            <a:ext cx="9144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BD019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en-US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BD019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2286000" y="1906250"/>
            <a:ext cx="9144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BD019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en-US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BD019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Rectangle 8">
            <a:hlinkClick r:id="rId6" action="ppaction://hlinksldjump"/>
          </p:cNvPr>
          <p:cNvSpPr/>
          <p:nvPr/>
        </p:nvSpPr>
        <p:spPr>
          <a:xfrm>
            <a:off x="7772400" y="1906250"/>
            <a:ext cx="9144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BD019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en-US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BD019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Rectangle 9">
            <a:hlinkClick r:id="rId7" action="ppaction://hlinksldjump"/>
          </p:cNvPr>
          <p:cNvSpPr/>
          <p:nvPr/>
        </p:nvSpPr>
        <p:spPr>
          <a:xfrm>
            <a:off x="457200" y="3506450"/>
            <a:ext cx="9144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BD019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en-US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BD019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Rectangle 10">
            <a:hlinkClick r:id="rId8" action="ppaction://hlinksldjump"/>
          </p:cNvPr>
          <p:cNvSpPr/>
          <p:nvPr/>
        </p:nvSpPr>
        <p:spPr>
          <a:xfrm>
            <a:off x="5928756" y="3506450"/>
            <a:ext cx="9144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BD019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en-US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BD019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Rectangle 11">
            <a:hlinkClick r:id="rId9" action="ppaction://hlinksldjump"/>
          </p:cNvPr>
          <p:cNvSpPr/>
          <p:nvPr/>
        </p:nvSpPr>
        <p:spPr>
          <a:xfrm>
            <a:off x="4114800" y="3506450"/>
            <a:ext cx="9144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BD019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en-US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BD019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Rectangle 12">
            <a:hlinkClick r:id="rId10" action="ppaction://hlinksldjump"/>
          </p:cNvPr>
          <p:cNvSpPr/>
          <p:nvPr/>
        </p:nvSpPr>
        <p:spPr>
          <a:xfrm>
            <a:off x="2286000" y="3506450"/>
            <a:ext cx="9144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BD019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en-US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BD019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Rectangle 13">
            <a:hlinkClick r:id="rId11" action="ppaction://hlinksldjump"/>
          </p:cNvPr>
          <p:cNvSpPr/>
          <p:nvPr/>
        </p:nvSpPr>
        <p:spPr>
          <a:xfrm>
            <a:off x="7772400" y="3506450"/>
            <a:ext cx="9144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BD019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en-US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BD019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Rectangle 14">
            <a:hlinkClick r:id="rId12" action="ppaction://hlinksldjump"/>
          </p:cNvPr>
          <p:cNvSpPr/>
          <p:nvPr/>
        </p:nvSpPr>
        <p:spPr>
          <a:xfrm>
            <a:off x="457200" y="5335250"/>
            <a:ext cx="9144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BD019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en-US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BD019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6" name="Rectangle 15">
            <a:hlinkClick r:id="rId13" action="ppaction://hlinksldjump"/>
          </p:cNvPr>
          <p:cNvSpPr/>
          <p:nvPr/>
        </p:nvSpPr>
        <p:spPr>
          <a:xfrm>
            <a:off x="5928756" y="5335250"/>
            <a:ext cx="9144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BD019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en-US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BD019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" name="Rectangle 16">
            <a:hlinkClick r:id="rId14" action="ppaction://hlinksldjump"/>
          </p:cNvPr>
          <p:cNvSpPr/>
          <p:nvPr/>
        </p:nvSpPr>
        <p:spPr>
          <a:xfrm>
            <a:off x="2286000" y="5335250"/>
            <a:ext cx="9144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BD019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en-US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BD019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Rectangle 17">
            <a:hlinkClick r:id="rId15" action="ppaction://hlinksldjump"/>
          </p:cNvPr>
          <p:cNvSpPr/>
          <p:nvPr/>
        </p:nvSpPr>
        <p:spPr>
          <a:xfrm>
            <a:off x="4114800" y="5335250"/>
            <a:ext cx="9144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BD019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en-US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BD019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Rectangle 18">
            <a:hlinkClick r:id="rId16" action="ppaction://hlinksldjump"/>
          </p:cNvPr>
          <p:cNvSpPr/>
          <p:nvPr/>
        </p:nvSpPr>
        <p:spPr>
          <a:xfrm>
            <a:off x="7772400" y="5335250"/>
            <a:ext cx="9144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BD019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en-US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BD019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0" name="Left Arrow 29">
            <a:hlinkClick r:id="rId17" action="ppaction://hlinksldjump"/>
          </p:cNvPr>
          <p:cNvSpPr/>
          <p:nvPr/>
        </p:nvSpPr>
        <p:spPr>
          <a:xfrm>
            <a:off x="0" y="0"/>
            <a:ext cx="1066800" cy="457200"/>
          </a:xfrm>
          <a:prstGeom prst="leftArrow">
            <a:avLst/>
          </a:prstGeom>
          <a:solidFill>
            <a:srgbClr val="FBD019"/>
          </a:solidFill>
          <a:ln>
            <a:solidFill>
              <a:srgbClr val="FBD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Left Arrow 31">
            <a:hlinkClick r:id="rId18" action="ppaction://hlinksldjump"/>
          </p:cNvPr>
          <p:cNvSpPr/>
          <p:nvPr/>
        </p:nvSpPr>
        <p:spPr>
          <a:xfrm flipH="1">
            <a:off x="8001000" y="0"/>
            <a:ext cx="1143000" cy="457200"/>
          </a:xfrm>
          <a:prstGeom prst="leftArrow">
            <a:avLst/>
          </a:prstGeom>
          <a:solidFill>
            <a:srgbClr val="FBD019"/>
          </a:solidFill>
          <a:ln>
            <a:solidFill>
              <a:srgbClr val="FBD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hlinkClick r:id="rId17" action="ppaction://hlinksldjump"/>
          </p:cNvPr>
          <p:cNvSpPr/>
          <p:nvPr/>
        </p:nvSpPr>
        <p:spPr>
          <a:xfrm>
            <a:off x="76200" y="42446"/>
            <a:ext cx="11430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Scores</a:t>
            </a:r>
            <a:endParaRPr lang="en-US" sz="1600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1" name="Rectangle 30">
            <a:hlinkClick r:id="rId18" action="ppaction://hlinksldjump"/>
          </p:cNvPr>
          <p:cNvSpPr/>
          <p:nvPr/>
        </p:nvSpPr>
        <p:spPr>
          <a:xfrm>
            <a:off x="7772400" y="73223"/>
            <a:ext cx="160020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Final </a:t>
            </a:r>
            <a:r>
              <a:rPr lang="en-US" sz="1400" b="1" cap="none" spc="0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Jeopardy</a:t>
            </a:r>
            <a:endParaRPr lang="en-US" sz="1400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838200" y="1295400"/>
            <a:ext cx="1828800" cy="707886"/>
          </a:xfrm>
          <a:prstGeom prst="rect">
            <a:avLst/>
          </a:prstGeom>
          <a:solidFill>
            <a:srgbClr val="FBD019"/>
          </a:solidFill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7030A0"/>
                </a:solidFill>
              </a:rPr>
              <a:t>TEAM 1</a:t>
            </a:r>
            <a:endParaRPr lang="en-US" b="1" dirty="0"/>
          </a:p>
        </p:txBody>
      </p:sp>
      <p:sp>
        <p:nvSpPr>
          <p:cNvPr id="90" name="TextBox 89"/>
          <p:cNvSpPr txBox="1"/>
          <p:nvPr/>
        </p:nvSpPr>
        <p:spPr>
          <a:xfrm>
            <a:off x="3505200" y="1295400"/>
            <a:ext cx="1828800" cy="707886"/>
          </a:xfrm>
          <a:prstGeom prst="rect">
            <a:avLst/>
          </a:prstGeom>
          <a:solidFill>
            <a:srgbClr val="FBD019"/>
          </a:solidFill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7030A0"/>
                </a:solidFill>
              </a:rPr>
              <a:t>TEAM 2</a:t>
            </a:r>
            <a:endParaRPr lang="en-US" b="1" dirty="0"/>
          </a:p>
        </p:txBody>
      </p:sp>
      <p:sp>
        <p:nvSpPr>
          <p:cNvPr id="91" name="TextBox 90"/>
          <p:cNvSpPr txBox="1"/>
          <p:nvPr/>
        </p:nvSpPr>
        <p:spPr>
          <a:xfrm>
            <a:off x="6400800" y="1295400"/>
            <a:ext cx="1828800" cy="707886"/>
          </a:xfrm>
          <a:prstGeom prst="rect">
            <a:avLst/>
          </a:prstGeom>
          <a:solidFill>
            <a:srgbClr val="FBD019"/>
          </a:solidFill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7030A0"/>
                </a:solidFill>
              </a:rPr>
              <a:t>TEAM 3</a:t>
            </a:r>
            <a:endParaRPr lang="en-US" b="1" dirty="0"/>
          </a:p>
        </p:txBody>
      </p:sp>
      <p:sp>
        <p:nvSpPr>
          <p:cNvPr id="92" name="Rectangle 91"/>
          <p:cNvSpPr/>
          <p:nvPr/>
        </p:nvSpPr>
        <p:spPr>
          <a:xfrm>
            <a:off x="3352800" y="457200"/>
            <a:ext cx="21895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Scores: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5" name="TextBox 94">
            <a:hlinkClick r:id="rId9" action="ppaction://hlinksldjump"/>
          </p:cNvPr>
          <p:cNvSpPr txBox="1"/>
          <p:nvPr/>
        </p:nvSpPr>
        <p:spPr>
          <a:xfrm>
            <a:off x="685800" y="533400"/>
            <a:ext cx="1219200" cy="584775"/>
          </a:xfrm>
          <a:prstGeom prst="rect">
            <a:avLst/>
          </a:prstGeom>
          <a:solidFill>
            <a:srgbClr val="FBD019"/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Board 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96" name="TextBox 95">
            <a:hlinkClick r:id="rId10" action="ppaction://hlinksldjump"/>
          </p:cNvPr>
          <p:cNvSpPr txBox="1"/>
          <p:nvPr/>
        </p:nvSpPr>
        <p:spPr>
          <a:xfrm>
            <a:off x="1981200" y="5934670"/>
            <a:ext cx="4495800" cy="923330"/>
          </a:xfrm>
          <a:prstGeom prst="rect">
            <a:avLst/>
          </a:prstGeom>
          <a:solidFill>
            <a:srgbClr val="FBD019"/>
          </a:solidFill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7030A0"/>
                </a:solidFill>
              </a:rPr>
              <a:t>Final Jeopardy</a:t>
            </a:r>
            <a:endParaRPr lang="en-US" sz="5400" b="1" dirty="0">
              <a:solidFill>
                <a:srgbClr val="7030A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2000" y="3581400"/>
            <a:ext cx="1828800" cy="707886"/>
          </a:xfrm>
          <a:prstGeom prst="rect">
            <a:avLst/>
          </a:prstGeom>
          <a:solidFill>
            <a:srgbClr val="FBD019"/>
          </a:solidFill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7030A0"/>
                </a:solidFill>
              </a:rPr>
              <a:t>TEAM 4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429000" y="3581400"/>
            <a:ext cx="1828800" cy="707886"/>
          </a:xfrm>
          <a:prstGeom prst="rect">
            <a:avLst/>
          </a:prstGeom>
          <a:solidFill>
            <a:srgbClr val="FBD019"/>
          </a:solidFill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7030A0"/>
                </a:solidFill>
              </a:rPr>
              <a:t>TEAM 5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324600" y="3581400"/>
            <a:ext cx="1828800" cy="707886"/>
          </a:xfrm>
          <a:prstGeom prst="rect">
            <a:avLst/>
          </a:prstGeom>
          <a:solidFill>
            <a:srgbClr val="FBD019"/>
          </a:solidFill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7030A0"/>
                </a:solidFill>
              </a:rPr>
              <a:t>TEAM 6</a:t>
            </a:r>
            <a:endParaRPr lang="en-US" b="1" dirty="0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82" name="TextBox1" r:id="rId2" imgW="1752480" imgH="1371600"/>
        </mc:Choice>
        <mc:Fallback>
          <p:control name="TextBox1" r:id="rId2" imgW="1752480" imgH="1371600">
            <p:pic>
              <p:nvPicPr>
                <p:cNvPr id="2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/>
                <a:srcRect/>
                <a:stretch>
                  <a:fillRect/>
                </a:stretch>
              </p:blipFill>
              <p:spPr bwMode="auto">
                <a:xfrm>
                  <a:off x="838200" y="2057400"/>
                  <a:ext cx="1752600" cy="1371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83" name="TextBox2" r:id="rId3" imgW="1752480" imgH="1371600"/>
        </mc:Choice>
        <mc:Fallback>
          <p:control name="TextBox2" r:id="rId3" imgW="1752480" imgH="1371600">
            <p:pic>
              <p:nvPicPr>
                <p:cNvPr id="3" name="TextBox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/>
                <a:srcRect/>
                <a:stretch>
                  <a:fillRect/>
                </a:stretch>
              </p:blipFill>
              <p:spPr bwMode="auto">
                <a:xfrm>
                  <a:off x="3581400" y="2057400"/>
                  <a:ext cx="1752600" cy="1371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84" name="TextBox3" r:id="rId4" imgW="1752480" imgH="1371600"/>
        </mc:Choice>
        <mc:Fallback>
          <p:control name="TextBox3" r:id="rId4" imgW="1752480" imgH="1371600">
            <p:pic>
              <p:nvPicPr>
                <p:cNvPr id="4" name="TextBox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6400800" y="2057400"/>
                  <a:ext cx="1752600" cy="1371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85" name="TextBox4" r:id="rId5" imgW="1752480" imgH="1371600"/>
        </mc:Choice>
        <mc:Fallback>
          <p:control name="TextBox4" r:id="rId5" imgW="1752480" imgH="1371600">
            <p:pic>
              <p:nvPicPr>
                <p:cNvPr id="5" name="TextBox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838200" y="4419600"/>
                  <a:ext cx="1752600" cy="1371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86" name="TextBox5" r:id="rId6" imgW="1752480" imgH="1371600"/>
        </mc:Choice>
        <mc:Fallback>
          <p:control name="TextBox5" r:id="rId6" imgW="1752480" imgH="1371600">
            <p:pic>
              <p:nvPicPr>
                <p:cNvPr id="6" name="TextBox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"/>
                <a:srcRect/>
                <a:stretch>
                  <a:fillRect/>
                </a:stretch>
              </p:blipFill>
              <p:spPr bwMode="auto">
                <a:xfrm>
                  <a:off x="3581400" y="4419600"/>
                  <a:ext cx="1752600" cy="1371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87" name="TextBox6" r:id="rId7" imgW="1752480" imgH="1371600"/>
        </mc:Choice>
        <mc:Fallback>
          <p:control name="TextBox6" r:id="rId7" imgW="1752480" imgH="1371600">
            <p:pic>
              <p:nvPicPr>
                <p:cNvPr id="7" name="TextBox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"/>
                <a:srcRect/>
                <a:stretch>
                  <a:fillRect/>
                </a:stretch>
              </p:blipFill>
              <p:spPr bwMode="auto">
                <a:xfrm>
                  <a:off x="6400800" y="4419600"/>
                  <a:ext cx="1752600" cy="1371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FBD019"/>
                </a:solidFill>
              </a:rPr>
              <a:t>1</a:t>
            </a:r>
            <a:endParaRPr lang="en-US" sz="8800" dirty="0">
              <a:solidFill>
                <a:srgbClr val="FBD01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25146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7200" dirty="0" smtClean="0">
                <a:solidFill>
                  <a:schemeClr val="bg1"/>
                </a:solidFill>
              </a:rPr>
              <a:t>This superhero hydrates your body.</a:t>
            </a:r>
            <a:endParaRPr lang="en-US" sz="72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6027003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BD019"/>
                </a:solidFill>
              </a:rPr>
              <a:t>Wonder </a:t>
            </a:r>
            <a:r>
              <a:rPr lang="en-US" sz="4800" dirty="0">
                <a:solidFill>
                  <a:srgbClr val="FBD019"/>
                </a:solidFill>
              </a:rPr>
              <a:t>W</a:t>
            </a:r>
            <a:r>
              <a:rPr lang="en-US" sz="4800" dirty="0" smtClean="0">
                <a:solidFill>
                  <a:srgbClr val="FBD019"/>
                </a:solidFill>
              </a:rPr>
              <a:t>ater</a:t>
            </a:r>
            <a:endParaRPr lang="en-US" sz="4800" dirty="0">
              <a:solidFill>
                <a:srgbClr val="FBD019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04670" cy="646331"/>
          </a:xfrm>
          <a:prstGeom prst="rect">
            <a:avLst/>
          </a:prstGeom>
          <a:solidFill>
            <a:srgbClr val="FBD019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Show </a:t>
            </a:r>
          </a:p>
          <a:p>
            <a:pPr algn="ctr"/>
            <a:r>
              <a:rPr lang="en-US" b="1" cap="none" spc="0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Answer</a:t>
            </a:r>
            <a:endParaRPr lang="en-US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Left Arrow 6">
            <a:hlinkClick r:id="rId2" action="ppaction://hlinksldjump"/>
          </p:cNvPr>
          <p:cNvSpPr/>
          <p:nvPr/>
        </p:nvSpPr>
        <p:spPr>
          <a:xfrm>
            <a:off x="7391400" y="76200"/>
            <a:ext cx="1447800" cy="685800"/>
          </a:xfrm>
          <a:prstGeom prst="leftArrow">
            <a:avLst/>
          </a:prstGeom>
          <a:solidFill>
            <a:srgbClr val="FBD019"/>
          </a:solidFill>
          <a:ln>
            <a:solidFill>
              <a:srgbClr val="FBD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hlinkClick r:id="rId2" action="ppaction://hlinksldjump"/>
          </p:cNvPr>
          <p:cNvSpPr/>
          <p:nvPr/>
        </p:nvSpPr>
        <p:spPr>
          <a:xfrm>
            <a:off x="7543800" y="152400"/>
            <a:ext cx="1371600" cy="5334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Board</a:t>
            </a:r>
            <a:endParaRPr lang="en-US" sz="2800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Left Arrow 8">
            <a:hlinkClick r:id="rId3" action="ppaction://hlinksldjump"/>
          </p:cNvPr>
          <p:cNvSpPr/>
          <p:nvPr/>
        </p:nvSpPr>
        <p:spPr>
          <a:xfrm flipH="1">
            <a:off x="7467600" y="762000"/>
            <a:ext cx="1447800" cy="685800"/>
          </a:xfrm>
          <a:prstGeom prst="leftArrow">
            <a:avLst/>
          </a:prstGeom>
          <a:solidFill>
            <a:srgbClr val="FBD019"/>
          </a:solidFill>
          <a:ln>
            <a:solidFill>
              <a:srgbClr val="FBD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hlinkClick r:id="rId3" action="ppaction://hlinksldjump"/>
          </p:cNvPr>
          <p:cNvSpPr/>
          <p:nvPr/>
        </p:nvSpPr>
        <p:spPr>
          <a:xfrm>
            <a:off x="7391400" y="838200"/>
            <a:ext cx="1371600" cy="5334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Scores</a:t>
            </a:r>
            <a:endParaRPr lang="en-US" sz="2800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FBD019"/>
                </a:solidFill>
              </a:rPr>
              <a:t>1</a:t>
            </a:r>
            <a:endParaRPr lang="en-US" sz="8800" dirty="0">
              <a:solidFill>
                <a:srgbClr val="FBD01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343399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5400" dirty="0" smtClean="0">
                <a:solidFill>
                  <a:schemeClr val="bg1"/>
                </a:solidFill>
              </a:rPr>
              <a:t>Milk</a:t>
            </a:r>
          </a:p>
          <a:p>
            <a:pPr algn="ctr">
              <a:buNone/>
            </a:pPr>
            <a:r>
              <a:rPr lang="en-US" sz="5400" dirty="0" smtClean="0">
                <a:solidFill>
                  <a:schemeClr val="bg1"/>
                </a:solidFill>
              </a:rPr>
              <a:t>Yogurt</a:t>
            </a:r>
          </a:p>
          <a:p>
            <a:pPr algn="ctr">
              <a:buNone/>
            </a:pPr>
            <a:r>
              <a:rPr lang="en-US" sz="5400" dirty="0" smtClean="0">
                <a:solidFill>
                  <a:schemeClr val="bg1"/>
                </a:solidFill>
              </a:rPr>
              <a:t>Cheese</a:t>
            </a:r>
          </a:p>
          <a:p>
            <a:pPr algn="ctr">
              <a:buNone/>
            </a:pPr>
            <a:r>
              <a:rPr lang="en-US" sz="5400" dirty="0" smtClean="0">
                <a:solidFill>
                  <a:schemeClr val="bg1"/>
                </a:solidFill>
              </a:rPr>
              <a:t>Ice cream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6027003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BD019"/>
                </a:solidFill>
              </a:rPr>
              <a:t>dairy</a:t>
            </a:r>
            <a:endParaRPr lang="en-US" sz="4800" dirty="0">
              <a:solidFill>
                <a:srgbClr val="FBD019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04670" cy="646331"/>
          </a:xfrm>
          <a:prstGeom prst="rect">
            <a:avLst/>
          </a:prstGeom>
          <a:solidFill>
            <a:srgbClr val="FBD019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Show </a:t>
            </a:r>
          </a:p>
          <a:p>
            <a:pPr algn="ctr"/>
            <a:r>
              <a:rPr lang="en-US" b="1" cap="none" spc="0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Answer</a:t>
            </a:r>
            <a:endParaRPr lang="en-US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Left Arrow 6">
            <a:hlinkClick r:id="rId2" action="ppaction://hlinksldjump"/>
          </p:cNvPr>
          <p:cNvSpPr/>
          <p:nvPr/>
        </p:nvSpPr>
        <p:spPr>
          <a:xfrm>
            <a:off x="7391400" y="76200"/>
            <a:ext cx="1447800" cy="685800"/>
          </a:xfrm>
          <a:prstGeom prst="leftArrow">
            <a:avLst/>
          </a:prstGeom>
          <a:solidFill>
            <a:srgbClr val="FBD019"/>
          </a:solidFill>
          <a:ln>
            <a:solidFill>
              <a:srgbClr val="FBD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hlinkClick r:id="rId2" action="ppaction://hlinksldjump"/>
          </p:cNvPr>
          <p:cNvSpPr/>
          <p:nvPr/>
        </p:nvSpPr>
        <p:spPr>
          <a:xfrm>
            <a:off x="7543800" y="152400"/>
            <a:ext cx="1371600" cy="5334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Board</a:t>
            </a:r>
            <a:endParaRPr lang="en-US" sz="2800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Left Arrow 8">
            <a:hlinkClick r:id="rId3" action="ppaction://hlinksldjump"/>
          </p:cNvPr>
          <p:cNvSpPr/>
          <p:nvPr/>
        </p:nvSpPr>
        <p:spPr>
          <a:xfrm flipH="1">
            <a:off x="7467600" y="762000"/>
            <a:ext cx="1447800" cy="685800"/>
          </a:xfrm>
          <a:prstGeom prst="leftArrow">
            <a:avLst/>
          </a:prstGeom>
          <a:solidFill>
            <a:srgbClr val="FBD019"/>
          </a:solidFill>
          <a:ln>
            <a:solidFill>
              <a:srgbClr val="FBD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hlinkClick r:id="rId3" action="ppaction://hlinksldjump"/>
          </p:cNvPr>
          <p:cNvSpPr/>
          <p:nvPr/>
        </p:nvSpPr>
        <p:spPr>
          <a:xfrm>
            <a:off x="7391400" y="838200"/>
            <a:ext cx="1371600" cy="5334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Scores</a:t>
            </a:r>
            <a:endParaRPr lang="en-US" sz="2800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FBD019"/>
                </a:solidFill>
              </a:rPr>
              <a:t>1</a:t>
            </a:r>
            <a:endParaRPr lang="en-US" sz="8800" dirty="0">
              <a:solidFill>
                <a:srgbClr val="FBD01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953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6600" dirty="0" smtClean="0">
                <a:solidFill>
                  <a:schemeClr val="bg1"/>
                </a:solidFill>
              </a:rPr>
              <a:t>Apple</a:t>
            </a:r>
          </a:p>
          <a:p>
            <a:pPr algn="ctr">
              <a:buNone/>
            </a:pPr>
            <a:r>
              <a:rPr lang="en-US" sz="6600" dirty="0" smtClean="0">
                <a:solidFill>
                  <a:schemeClr val="bg1"/>
                </a:solidFill>
              </a:rPr>
              <a:t>Banana</a:t>
            </a:r>
          </a:p>
          <a:p>
            <a:pPr algn="ctr">
              <a:buNone/>
            </a:pPr>
            <a:r>
              <a:rPr lang="en-US" sz="6600" dirty="0" smtClean="0">
                <a:solidFill>
                  <a:schemeClr val="bg1"/>
                </a:solidFill>
              </a:rPr>
              <a:t>Strawberries</a:t>
            </a:r>
          </a:p>
          <a:p>
            <a:pPr algn="ctr">
              <a:buNone/>
            </a:pPr>
            <a:r>
              <a:rPr lang="en-US" sz="6600" dirty="0" smtClean="0">
                <a:solidFill>
                  <a:schemeClr val="bg1"/>
                </a:solidFill>
              </a:rPr>
              <a:t>Pear</a:t>
            </a:r>
          </a:p>
          <a:p>
            <a:pPr algn="ctr">
              <a:buNone/>
            </a:pPr>
            <a:endParaRPr lang="en-US" sz="4400" dirty="0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6108441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BD019"/>
                </a:solidFill>
              </a:rPr>
              <a:t>fruits</a:t>
            </a:r>
            <a:endParaRPr lang="en-US" sz="4800" dirty="0">
              <a:solidFill>
                <a:srgbClr val="FBD019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04670" cy="646331"/>
          </a:xfrm>
          <a:prstGeom prst="rect">
            <a:avLst/>
          </a:prstGeom>
          <a:solidFill>
            <a:srgbClr val="FBD019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Show </a:t>
            </a:r>
          </a:p>
          <a:p>
            <a:pPr algn="ctr"/>
            <a:r>
              <a:rPr lang="en-US" b="1" cap="none" spc="0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Answer</a:t>
            </a:r>
            <a:endParaRPr lang="en-US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Left Arrow 6">
            <a:hlinkClick r:id="rId2" action="ppaction://hlinksldjump"/>
          </p:cNvPr>
          <p:cNvSpPr/>
          <p:nvPr/>
        </p:nvSpPr>
        <p:spPr>
          <a:xfrm>
            <a:off x="7391400" y="76200"/>
            <a:ext cx="1447800" cy="685800"/>
          </a:xfrm>
          <a:prstGeom prst="leftArrow">
            <a:avLst/>
          </a:prstGeom>
          <a:solidFill>
            <a:srgbClr val="FBD019"/>
          </a:solidFill>
          <a:ln>
            <a:solidFill>
              <a:srgbClr val="FBD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hlinkClick r:id="rId2" action="ppaction://hlinksldjump"/>
          </p:cNvPr>
          <p:cNvSpPr/>
          <p:nvPr/>
        </p:nvSpPr>
        <p:spPr>
          <a:xfrm>
            <a:off x="7543800" y="152400"/>
            <a:ext cx="1371600" cy="5334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Board</a:t>
            </a:r>
            <a:endParaRPr lang="en-US" sz="2800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8" name="Group 14"/>
          <p:cNvGrpSpPr/>
          <p:nvPr/>
        </p:nvGrpSpPr>
        <p:grpSpPr>
          <a:xfrm>
            <a:off x="7391400" y="762000"/>
            <a:ext cx="1524000" cy="685800"/>
            <a:chOff x="7391400" y="762000"/>
            <a:chExt cx="1524000" cy="685800"/>
          </a:xfrm>
        </p:grpSpPr>
        <p:sp>
          <p:nvSpPr>
            <p:cNvPr id="9" name="Left Arrow 8">
              <a:hlinkClick r:id="rId3" action="ppaction://hlinksldjump"/>
            </p:cNvPr>
            <p:cNvSpPr/>
            <p:nvPr/>
          </p:nvSpPr>
          <p:spPr>
            <a:xfrm flipH="1">
              <a:off x="7467600" y="762000"/>
              <a:ext cx="1447800" cy="685800"/>
            </a:xfrm>
            <a:prstGeom prst="leftArrow">
              <a:avLst/>
            </a:prstGeom>
            <a:solidFill>
              <a:srgbClr val="FBD019"/>
            </a:solidFill>
            <a:ln>
              <a:solidFill>
                <a:srgbClr val="FBD0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391400" y="838200"/>
              <a:ext cx="1371600" cy="53340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srgbClr val="7030A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Scores</a:t>
              </a:r>
              <a:endParaRPr lang="en-US" sz="2800" b="1" cap="none" spc="0" dirty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sp>
        <p:nvSpPr>
          <p:cNvPr id="12" name="Left Arrow 11">
            <a:hlinkClick r:id="rId3" action="ppaction://hlinksldjump"/>
          </p:cNvPr>
          <p:cNvSpPr/>
          <p:nvPr/>
        </p:nvSpPr>
        <p:spPr>
          <a:xfrm flipH="1">
            <a:off x="7467600" y="762000"/>
            <a:ext cx="1447800" cy="685800"/>
          </a:xfrm>
          <a:prstGeom prst="leftArrow">
            <a:avLst/>
          </a:prstGeom>
          <a:solidFill>
            <a:srgbClr val="FBD019"/>
          </a:solidFill>
          <a:ln>
            <a:solidFill>
              <a:srgbClr val="FBD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hlinkClick r:id="rId3" action="ppaction://hlinksldjump"/>
          </p:cNvPr>
          <p:cNvSpPr/>
          <p:nvPr/>
        </p:nvSpPr>
        <p:spPr>
          <a:xfrm>
            <a:off x="7391400" y="838200"/>
            <a:ext cx="1371600" cy="5334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Scores</a:t>
            </a:r>
            <a:endParaRPr lang="en-US" sz="2800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FBD019"/>
                </a:solidFill>
              </a:rPr>
              <a:t>1</a:t>
            </a:r>
            <a:endParaRPr lang="en-US" sz="8800" dirty="0">
              <a:solidFill>
                <a:srgbClr val="FBD01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441959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600" dirty="0" smtClean="0">
                <a:solidFill>
                  <a:schemeClr val="bg1"/>
                </a:solidFill>
              </a:rPr>
              <a:t>This superhero helps to keep you warm and give you energy that burns slow.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2335" y="6027003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BD019"/>
                </a:solidFill>
              </a:rPr>
              <a:t>Fat Cat</a:t>
            </a:r>
            <a:endParaRPr lang="en-US" sz="4800" dirty="0">
              <a:solidFill>
                <a:srgbClr val="FBD019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04670" cy="646331"/>
          </a:xfrm>
          <a:prstGeom prst="rect">
            <a:avLst/>
          </a:prstGeom>
          <a:solidFill>
            <a:srgbClr val="FBD019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Show </a:t>
            </a:r>
          </a:p>
          <a:p>
            <a:pPr algn="ctr"/>
            <a:r>
              <a:rPr lang="en-US" b="1" cap="none" spc="0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Answer</a:t>
            </a:r>
            <a:endParaRPr lang="en-US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Left Arrow 6">
            <a:hlinkClick r:id="rId2" action="ppaction://hlinksldjump"/>
          </p:cNvPr>
          <p:cNvSpPr/>
          <p:nvPr/>
        </p:nvSpPr>
        <p:spPr>
          <a:xfrm>
            <a:off x="7391400" y="76200"/>
            <a:ext cx="1447800" cy="685800"/>
          </a:xfrm>
          <a:prstGeom prst="leftArrow">
            <a:avLst/>
          </a:prstGeom>
          <a:solidFill>
            <a:srgbClr val="FBD019"/>
          </a:solidFill>
          <a:ln>
            <a:solidFill>
              <a:srgbClr val="FBD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hlinkClick r:id="rId2" action="ppaction://hlinksldjump"/>
          </p:cNvPr>
          <p:cNvSpPr/>
          <p:nvPr/>
        </p:nvSpPr>
        <p:spPr>
          <a:xfrm>
            <a:off x="7543800" y="152400"/>
            <a:ext cx="1371600" cy="5334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Board</a:t>
            </a:r>
            <a:endParaRPr lang="en-US" sz="2800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8" name="Group 14"/>
          <p:cNvGrpSpPr/>
          <p:nvPr/>
        </p:nvGrpSpPr>
        <p:grpSpPr>
          <a:xfrm>
            <a:off x="7391400" y="762000"/>
            <a:ext cx="1524000" cy="685800"/>
            <a:chOff x="7391400" y="762000"/>
            <a:chExt cx="1524000" cy="685800"/>
          </a:xfrm>
        </p:grpSpPr>
        <p:sp>
          <p:nvSpPr>
            <p:cNvPr id="9" name="Left Arrow 8">
              <a:hlinkClick r:id="rId3" action="ppaction://hlinksldjump"/>
            </p:cNvPr>
            <p:cNvSpPr/>
            <p:nvPr/>
          </p:nvSpPr>
          <p:spPr>
            <a:xfrm flipH="1">
              <a:off x="7467600" y="762000"/>
              <a:ext cx="1447800" cy="685800"/>
            </a:xfrm>
            <a:prstGeom prst="leftArrow">
              <a:avLst/>
            </a:prstGeom>
            <a:solidFill>
              <a:srgbClr val="FBD019"/>
            </a:solidFill>
            <a:ln>
              <a:solidFill>
                <a:srgbClr val="FBD0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391400" y="838200"/>
              <a:ext cx="1371600" cy="53340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srgbClr val="7030A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Scores</a:t>
              </a:r>
              <a:endParaRPr lang="en-US" sz="2800" b="1" cap="none" spc="0" dirty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sp>
        <p:nvSpPr>
          <p:cNvPr id="12" name="Left Arrow 11">
            <a:hlinkClick r:id="rId3" action="ppaction://hlinksldjump"/>
          </p:cNvPr>
          <p:cNvSpPr/>
          <p:nvPr/>
        </p:nvSpPr>
        <p:spPr>
          <a:xfrm flipH="1">
            <a:off x="7467600" y="762000"/>
            <a:ext cx="1447800" cy="685800"/>
          </a:xfrm>
          <a:prstGeom prst="leftArrow">
            <a:avLst/>
          </a:prstGeom>
          <a:solidFill>
            <a:srgbClr val="FBD019"/>
          </a:solidFill>
          <a:ln>
            <a:solidFill>
              <a:srgbClr val="FBD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hlinkClick r:id="rId3" action="ppaction://hlinksldjump"/>
          </p:cNvPr>
          <p:cNvSpPr/>
          <p:nvPr/>
        </p:nvSpPr>
        <p:spPr>
          <a:xfrm>
            <a:off x="7391400" y="838200"/>
            <a:ext cx="1371600" cy="5334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Scores</a:t>
            </a:r>
            <a:endParaRPr lang="en-US" sz="2800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FBD019"/>
                </a:solidFill>
              </a:rPr>
              <a:t>1</a:t>
            </a:r>
            <a:endParaRPr lang="en-US" sz="8800" dirty="0">
              <a:solidFill>
                <a:srgbClr val="FBD01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39135" cy="419099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>Tyler had whole grain waffles and fruit for breakfast.  How will he most likely feel later in the day?</a:t>
            </a:r>
          </a:p>
          <a:p>
            <a:pPr marL="1143000" indent="-1143000" algn="ctr">
              <a:buAutoNum type="alphaLcPeriod"/>
            </a:pPr>
            <a:r>
              <a:rPr lang="en-US" sz="4400" dirty="0" smtClean="0">
                <a:solidFill>
                  <a:schemeClr val="bg1"/>
                </a:solidFill>
              </a:rPr>
              <a:t>Tired</a:t>
            </a:r>
          </a:p>
          <a:p>
            <a:pPr marL="1143000" indent="-1143000" algn="ctr">
              <a:buAutoNum type="alphaLcPeriod"/>
            </a:pPr>
            <a:r>
              <a:rPr lang="en-US" sz="4400" dirty="0" smtClean="0">
                <a:solidFill>
                  <a:schemeClr val="bg1"/>
                </a:solidFill>
              </a:rPr>
              <a:t>Like he has enough energy to run, jump, and play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2335" y="6099720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FBD019"/>
                </a:solidFill>
              </a:rPr>
              <a:t>b</a:t>
            </a:r>
            <a:r>
              <a:rPr lang="en-US" sz="4400" dirty="0" smtClean="0">
                <a:solidFill>
                  <a:srgbClr val="FBD019"/>
                </a:solidFill>
              </a:rPr>
              <a:t>.</a:t>
            </a:r>
            <a:endParaRPr lang="en-US" sz="4400" dirty="0">
              <a:solidFill>
                <a:srgbClr val="FBD019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04670" cy="646331"/>
          </a:xfrm>
          <a:prstGeom prst="rect">
            <a:avLst/>
          </a:prstGeom>
          <a:solidFill>
            <a:srgbClr val="FBD019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Show </a:t>
            </a:r>
          </a:p>
          <a:p>
            <a:pPr algn="ctr"/>
            <a:r>
              <a:rPr lang="en-US" b="1" cap="none" spc="0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Answer</a:t>
            </a:r>
            <a:endParaRPr lang="en-US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Left Arrow 6">
            <a:hlinkClick r:id="rId2" action="ppaction://hlinksldjump"/>
          </p:cNvPr>
          <p:cNvSpPr/>
          <p:nvPr/>
        </p:nvSpPr>
        <p:spPr>
          <a:xfrm>
            <a:off x="7391400" y="76200"/>
            <a:ext cx="1447800" cy="685800"/>
          </a:xfrm>
          <a:prstGeom prst="leftArrow">
            <a:avLst/>
          </a:prstGeom>
          <a:solidFill>
            <a:srgbClr val="FBD019"/>
          </a:solidFill>
          <a:ln>
            <a:solidFill>
              <a:srgbClr val="FBD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hlinkClick r:id="rId2" action="ppaction://hlinksldjump"/>
          </p:cNvPr>
          <p:cNvSpPr/>
          <p:nvPr/>
        </p:nvSpPr>
        <p:spPr>
          <a:xfrm>
            <a:off x="7543800" y="152400"/>
            <a:ext cx="1371600" cy="5334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Board</a:t>
            </a:r>
            <a:endParaRPr lang="en-US" sz="2800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8" name="Group 14"/>
          <p:cNvGrpSpPr/>
          <p:nvPr/>
        </p:nvGrpSpPr>
        <p:grpSpPr>
          <a:xfrm>
            <a:off x="7391400" y="762000"/>
            <a:ext cx="1524000" cy="685800"/>
            <a:chOff x="7391400" y="762000"/>
            <a:chExt cx="1524000" cy="685800"/>
          </a:xfrm>
        </p:grpSpPr>
        <p:sp>
          <p:nvSpPr>
            <p:cNvPr id="9" name="Left Arrow 8">
              <a:hlinkClick r:id="rId3" action="ppaction://hlinksldjump"/>
            </p:cNvPr>
            <p:cNvSpPr/>
            <p:nvPr/>
          </p:nvSpPr>
          <p:spPr>
            <a:xfrm flipH="1">
              <a:off x="7467600" y="762000"/>
              <a:ext cx="1447800" cy="685800"/>
            </a:xfrm>
            <a:prstGeom prst="leftArrow">
              <a:avLst/>
            </a:prstGeom>
            <a:solidFill>
              <a:srgbClr val="FBD019"/>
            </a:solidFill>
            <a:ln>
              <a:solidFill>
                <a:srgbClr val="FBD0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391400" y="838200"/>
              <a:ext cx="1371600" cy="53340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srgbClr val="7030A0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Scores</a:t>
              </a:r>
              <a:endParaRPr lang="en-US" sz="2800" b="1" cap="none" spc="0" dirty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sp>
        <p:nvSpPr>
          <p:cNvPr id="12" name="Left Arrow 11">
            <a:hlinkClick r:id="rId3" action="ppaction://hlinksldjump"/>
          </p:cNvPr>
          <p:cNvSpPr/>
          <p:nvPr/>
        </p:nvSpPr>
        <p:spPr>
          <a:xfrm flipH="1">
            <a:off x="7467600" y="762000"/>
            <a:ext cx="1447800" cy="685800"/>
          </a:xfrm>
          <a:prstGeom prst="leftArrow">
            <a:avLst/>
          </a:prstGeom>
          <a:solidFill>
            <a:srgbClr val="FBD019"/>
          </a:solidFill>
          <a:ln>
            <a:solidFill>
              <a:srgbClr val="FBD0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hlinkClick r:id="rId3" action="ppaction://hlinksldjump"/>
          </p:cNvPr>
          <p:cNvSpPr/>
          <p:nvPr/>
        </p:nvSpPr>
        <p:spPr>
          <a:xfrm>
            <a:off x="7391400" y="838200"/>
            <a:ext cx="1371600" cy="5334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Scores</a:t>
            </a:r>
            <a:endParaRPr lang="en-US" sz="2800" b="1" cap="none" spc="0" dirty="0">
              <a:ln w="127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JEOPARDY HRF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JEOPARDY HRF</Template>
  <TotalTime>6646</TotalTime>
  <Words>386</Words>
  <Application>Microsoft Office PowerPoint</Application>
  <PresentationFormat>On-screen Show (4:3)</PresentationFormat>
  <Paragraphs>198</Paragraphs>
  <Slides>21</Slides>
  <Notes>1</Notes>
  <HiddenSlides>0</HiddenSlides>
  <MMClips>2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>JEOPARDY HRF</vt:lpstr>
      <vt:lpstr>PowerPoint Presentation</vt:lpstr>
      <vt:lpstr>JEOPARDY</vt:lpstr>
      <vt:lpstr>PowerPoint Presentation</vt:lpstr>
      <vt:lpstr>PowerPoint Presentation</vt:lpstr>
      <vt:lpstr>1</vt:lpstr>
      <vt:lpstr>1</vt:lpstr>
      <vt:lpstr>1</vt:lpstr>
      <vt:lpstr>1</vt:lpstr>
      <vt:lpstr>1</vt:lpstr>
      <vt:lpstr>2</vt:lpstr>
      <vt:lpstr>2</vt:lpstr>
      <vt:lpstr>2</vt:lpstr>
      <vt:lpstr>2</vt:lpstr>
      <vt:lpstr>2</vt:lpstr>
      <vt:lpstr>3</vt:lpstr>
      <vt:lpstr>3</vt:lpstr>
      <vt:lpstr>3</vt:lpstr>
      <vt:lpstr>3</vt:lpstr>
      <vt:lpstr>3</vt:lpstr>
      <vt:lpstr>FINAL JEOPARDY</vt:lpstr>
      <vt:lpstr>Final Jeopardy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</dc:title>
  <dc:creator>Devyn</dc:creator>
  <cp:lastModifiedBy>Devyn Davis</cp:lastModifiedBy>
  <cp:revision>51</cp:revision>
  <dcterms:created xsi:type="dcterms:W3CDTF">2012-12-02T22:29:10Z</dcterms:created>
  <dcterms:modified xsi:type="dcterms:W3CDTF">2016-05-23T12:40:22Z</dcterms:modified>
</cp:coreProperties>
</file>